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17"/>
  </p:notesMasterIdLst>
  <p:handoutMasterIdLst>
    <p:handoutMasterId r:id="rId18"/>
  </p:handoutMasterIdLst>
  <p:sldIdLst>
    <p:sldId id="256" r:id="rId5"/>
    <p:sldId id="275" r:id="rId6"/>
    <p:sldId id="260" r:id="rId7"/>
    <p:sldId id="276" r:id="rId8"/>
    <p:sldId id="277" r:id="rId9"/>
    <p:sldId id="278" r:id="rId10"/>
    <p:sldId id="258" r:id="rId11"/>
    <p:sldId id="264" r:id="rId12"/>
    <p:sldId id="279" r:id="rId13"/>
    <p:sldId id="280" r:id="rId14"/>
    <p:sldId id="281"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F81AEC-EC5E-9CC7-A793-EE848272B258}" v="12" dt="2025-11-07T13:02:25.089"/>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33" autoAdjust="0"/>
  </p:normalViewPr>
  <p:slideViewPr>
    <p:cSldViewPr snapToGrid="0" snapToObjects="1">
      <p:cViewPr varScale="1">
        <p:scale>
          <a:sx n="71" d="100"/>
          <a:sy n="71" d="100"/>
        </p:scale>
        <p:origin x="576" y="60"/>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11/7/2025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331853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159329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886860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82987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4000" b="1"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600" b="1" kern="1200" cap="none">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imes New Roman" panose="02020603050405020304" pitchFamily="18" charset="0"/>
          <a:ea typeface="+mn-ea"/>
          <a:cs typeface="Times New Roman" panose="02020603050405020304" pitchFamily="18" charset="0"/>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imes New Roman" panose="02020603050405020304" pitchFamily="18" charset="0"/>
          <a:ea typeface="+mn-ea"/>
          <a:cs typeface="Times New Roman" panose="02020603050405020304" pitchFamily="18" charset="0"/>
        </a:defRPr>
      </a:lvl3pPr>
      <a:lvl4pPr marL="1543050" indent="-1714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imes New Roman" panose="02020603050405020304" pitchFamily="18" charset="0"/>
          <a:ea typeface="+mn-ea"/>
          <a:cs typeface="Times New Roman" panose="02020603050405020304" pitchFamily="18" charset="0"/>
        </a:defRPr>
      </a:lvl4pPr>
      <a:lvl5pPr marL="2000250" indent="-1714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imes New Roman" panose="02020603050405020304" pitchFamily="18" charset="0"/>
          <a:ea typeface="+mn-ea"/>
          <a:cs typeface="Times New Roman" panose="02020603050405020304" pitchFamily="18" charset="0"/>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643955" y="1659925"/>
            <a:ext cx="7197726" cy="2325758"/>
          </a:xfrm>
        </p:spPr>
        <p:txBody>
          <a:bodyPr>
            <a:normAutofit fontScale="90000"/>
          </a:bodyPr>
          <a:lstStyle/>
          <a:p>
            <a:pPr algn="ctr"/>
            <a:r>
              <a:rPr lang="en-US" sz="4400">
                <a:latin typeface="Times New Roman" panose="02020603050405020304" pitchFamily="18" charset="0"/>
                <a:cs typeface="Times New Roman" panose="02020603050405020304" pitchFamily="18" charset="0"/>
              </a:rPr>
              <a:t>Dự án 2: Phân tích so sánh các công cụ CNTT</a:t>
            </a:r>
            <a:br>
              <a:rPr lang="en-US" b="0"/>
            </a:b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2643955" y="3572026"/>
            <a:ext cx="7197726" cy="1424517"/>
          </a:xfrm>
        </p:spPr>
        <p:txBody>
          <a:bodyPr>
            <a:normAutofit/>
          </a:bodyPr>
          <a:lstStyle/>
          <a:p>
            <a:pPr algn="ctr"/>
            <a:r>
              <a:rPr lang="en-US" sz="3200" dirty="0" err="1">
                <a:solidFill>
                  <a:schemeClr val="accent1">
                    <a:lumMod val="40000"/>
                    <a:lumOff val="60000"/>
                  </a:schemeClr>
                </a:solidFill>
                <a:latin typeface="Times New Roman"/>
                <a:cs typeface="Times New Roman"/>
              </a:rPr>
              <a:t>Chủ</a:t>
            </a:r>
            <a:r>
              <a:rPr lang="en-US" sz="3200" dirty="0">
                <a:solidFill>
                  <a:schemeClr val="accent1">
                    <a:lumMod val="40000"/>
                    <a:lumOff val="60000"/>
                  </a:schemeClr>
                </a:solidFill>
                <a:latin typeface="Times New Roman"/>
                <a:cs typeface="Times New Roman"/>
              </a:rPr>
              <a:t> </a:t>
            </a:r>
            <a:r>
              <a:rPr lang="en-US" sz="3200" dirty="0" err="1">
                <a:solidFill>
                  <a:schemeClr val="accent1">
                    <a:lumMod val="40000"/>
                    <a:lumOff val="60000"/>
                  </a:schemeClr>
                </a:solidFill>
                <a:latin typeface="Times New Roman"/>
                <a:cs typeface="Times New Roman"/>
              </a:rPr>
              <a:t>đề</a:t>
            </a:r>
            <a:r>
              <a:rPr lang="en-US" sz="3200" dirty="0">
                <a:solidFill>
                  <a:schemeClr val="accent1">
                    <a:lumMod val="40000"/>
                    <a:lumOff val="60000"/>
                  </a:schemeClr>
                </a:solidFill>
                <a:latin typeface="Times New Roman"/>
                <a:cs typeface="Times New Roman"/>
              </a:rPr>
              <a:t> chatbot ai</a:t>
            </a:r>
            <a:br>
              <a:rPr lang="en-US" sz="3200" dirty="0"/>
            </a:br>
            <a:endParaRPr lang="en-US" sz="3200" dirty="0">
              <a:solidFill>
                <a:schemeClr val="accent1">
                  <a:lumMod val="40000"/>
                  <a:lumOff val="60000"/>
                </a:schemeClr>
              </a:solidFill>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347" y="80687"/>
            <a:ext cx="9049871" cy="914400"/>
          </a:xfrm>
        </p:spPr>
        <p:txBody>
          <a:bodyPr>
            <a:normAutofit fontScale="90000"/>
          </a:bodyPr>
          <a:lstStyle/>
          <a:p>
            <a:r>
              <a:rPr lang="en-US" sz="4000" b="1">
                <a:latin typeface="Times New Roman" panose="02020603050405020304" pitchFamily="18" charset="0"/>
                <a:cs typeface="Times New Roman" panose="02020603050405020304" pitchFamily="18" charset="0"/>
              </a:rPr>
              <a:t>BIỆN PHÁP VÀ CHÍNH SÁCH BẢO MẬT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1" y="1714032"/>
            <a:ext cx="5217809" cy="3718580"/>
          </a:xfrm>
          <a:prstGeom prst="rect">
            <a:avLst/>
          </a:prstGeom>
        </p:spPr>
      </p:pic>
      <p:sp>
        <p:nvSpPr>
          <p:cNvPr id="4" name="Rectangle 2"/>
          <p:cNvSpPr>
            <a:spLocks noChangeArrowheads="1"/>
          </p:cNvSpPr>
          <p:nvPr/>
        </p:nvSpPr>
        <p:spPr bwMode="auto">
          <a:xfrm>
            <a:off x="1" y="1330905"/>
            <a:ext cx="633356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Người dùng: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Không chia sẻ dữ liệu cá nhân, thông tin nội bộ.</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Dùng công cụ có tính năng xóa lịch sử (ChatGPT Enterprise, Gemini).</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Đọc kỹ chính sách bảo mật của từng nền tảng.</a:t>
            </a:r>
          </a:p>
          <a:p>
            <a:pPr marL="0" marR="0" lvl="0" indent="0" algn="just" defTabSz="914400" rtl="0" eaLnBrk="0" fontAlgn="base" latinLnBrk="0" hangingPunct="0">
              <a:lnSpc>
                <a:spcPct val="100000"/>
              </a:lnSpc>
              <a:spcBef>
                <a:spcPct val="0"/>
              </a:spcBef>
              <a:spcAft>
                <a:spcPct val="0"/>
              </a:spcAft>
              <a:buClrTx/>
              <a:buSzTx/>
              <a:tabLst/>
            </a:pPr>
            <a:b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Nhà phát triển: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Áp dụng mã hóa đầu cuối, giới hạn quyền truy cập dữ liệu.</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Tách dữ liệu người dùng khỏi dữ liệu huấn luyện.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Minh bạch và cho phép người dùng tắt chia sẻ dữ liệu (như OpenAI 2024).</a:t>
            </a:r>
          </a:p>
          <a:p>
            <a:pPr marL="0" marR="0" lvl="0" indent="0" algn="just" defTabSz="914400" rtl="0" eaLnBrk="0" fontAlgn="base" latinLnBrk="0" hangingPunct="0">
              <a:lnSpc>
                <a:spcPct val="100000"/>
              </a:lnSpc>
              <a:spcBef>
                <a:spcPct val="0"/>
              </a:spcBef>
              <a:spcAft>
                <a:spcPct val="0"/>
              </a:spcAft>
              <a:buClrTx/>
              <a:buSzTx/>
              <a:tabLst/>
            </a:pPr>
            <a:b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Doanh nghiệp:</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Đào tạo nhân viên về AI literacy.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Sử dụng phiên bản AI nội bộ để bảo mật thông tin.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Kiểm toán định kỳ các công cụ AI.</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8568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941" y="174817"/>
            <a:ext cx="9372600" cy="914400"/>
          </a:xfrm>
        </p:spPr>
        <p:txBody>
          <a:bodyPr>
            <a:noAutofit/>
          </a:bodyPr>
          <a:lstStyle/>
          <a:p>
            <a:pPr algn="ctr"/>
            <a:r>
              <a:rPr lang="vi-VN" sz="4000" b="1"/>
              <a:t>KHUNG PHÁP LÝ &amp; XU HƯỚNG PHÁT TRIỂN AN TOÀN</a:t>
            </a:r>
            <a:endParaRPr lang="en-US" sz="4000" b="1">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1" y="1959521"/>
            <a:ext cx="5351930" cy="3688243"/>
          </a:xfrm>
          <a:prstGeom prst="rect">
            <a:avLst/>
          </a:prstGeom>
        </p:spPr>
      </p:pic>
      <p:sp>
        <p:nvSpPr>
          <p:cNvPr id="4" name="Rectangle 2"/>
          <p:cNvSpPr>
            <a:spLocks noChangeArrowheads="1"/>
          </p:cNvSpPr>
          <p:nvPr/>
        </p:nvSpPr>
        <p:spPr bwMode="auto">
          <a:xfrm>
            <a:off x="0" y="1330907"/>
            <a:ext cx="654871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vi-VN">
                <a:solidFill>
                  <a:schemeClr val="accent1">
                    <a:lumMod val="40000"/>
                    <a:lumOff val="60000"/>
                  </a:schemeClr>
                </a:solidFill>
                <a:latin typeface="Times New Roman" panose="02020603050405020304" pitchFamily="18" charset="0"/>
                <a:cs typeface="Times New Roman" panose="02020603050405020304" pitchFamily="18" charset="0"/>
              </a:rPr>
              <a:t>Luật và quy định:</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GDPR (EU): Minh bạch, cho phép người dùng xóa dữ liệu.</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Nghị định 13/2023/NĐ-CP (VN): Quy định xử lý, lưu trữ dữ liệu cá nhân.</a:t>
            </a:r>
          </a:p>
          <a:p>
            <a:pPr algn="just"/>
            <a:br>
              <a:rPr lang="vi-VN">
                <a:solidFill>
                  <a:schemeClr val="accent1">
                    <a:lumMod val="40000"/>
                    <a:lumOff val="60000"/>
                  </a:schemeClr>
                </a:solidFill>
                <a:latin typeface="Times New Roman" panose="02020603050405020304" pitchFamily="18" charset="0"/>
                <a:cs typeface="Times New Roman" panose="02020603050405020304" pitchFamily="18" charset="0"/>
              </a:rPr>
            </a:br>
            <a:r>
              <a:rPr lang="vi-VN">
                <a:solidFill>
                  <a:schemeClr val="accent1">
                    <a:lumMod val="40000"/>
                    <a:lumOff val="60000"/>
                  </a:schemeClr>
                </a:solidFill>
                <a:latin typeface="Times New Roman" panose="02020603050405020304" pitchFamily="18" charset="0"/>
                <a:cs typeface="Times New Roman" panose="02020603050405020304" pitchFamily="18" charset="0"/>
              </a:rPr>
              <a:t>Nguyên tắc AI có trách nhiệm:</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OECD, UNESCO: Minh bạch – Công bằng – An toàn – Riêng tư.</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IBM “Responsible AI”: Mô hình có thể giải thích và kiểm toán.</a:t>
            </a:r>
          </a:p>
          <a:p>
            <a:pPr algn="just"/>
            <a:br>
              <a:rPr lang="vi-VN">
                <a:solidFill>
                  <a:schemeClr val="accent1">
                    <a:lumMod val="40000"/>
                    <a:lumOff val="60000"/>
                  </a:schemeClr>
                </a:solidFill>
                <a:latin typeface="Times New Roman" panose="02020603050405020304" pitchFamily="18" charset="0"/>
                <a:cs typeface="Times New Roman" panose="02020603050405020304" pitchFamily="18" charset="0"/>
              </a:rPr>
            </a:br>
            <a:r>
              <a:rPr lang="vi-VN">
                <a:solidFill>
                  <a:schemeClr val="accent1">
                    <a:lumMod val="40000"/>
                    <a:lumOff val="60000"/>
                  </a:schemeClr>
                </a:solidFill>
                <a:latin typeface="Times New Roman" panose="02020603050405020304" pitchFamily="18" charset="0"/>
                <a:cs typeface="Times New Roman" panose="02020603050405020304" pitchFamily="18" charset="0"/>
              </a:rPr>
              <a:t>Xu hướng tương lai:</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Phát triển Secure AI – AI nhận biết và tránh rủi ro bảo mật.</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Tăng cường AI Governance – cơ chế kiểm soát và trách nhiệm mô hình.</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Cần hợp tác giữa người dùng, nhà phát triển và cơ quan quản lý để đảm bảo AI phát triển bền vững và an toàn.</a:t>
            </a:r>
          </a:p>
        </p:txBody>
      </p:sp>
    </p:spTree>
    <p:extLst>
      <p:ext uri="{BB962C8B-B14F-4D97-AF65-F5344CB8AC3E}">
        <p14:creationId xmlns:p14="http://schemas.microsoft.com/office/powerpoint/2010/main" val="2613429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10904" y="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2502589" y="1267128"/>
            <a:ext cx="7208611" cy="2455333"/>
          </a:xfrm>
        </p:spPr>
        <p:txBody>
          <a:bodyPr>
            <a:normAutofit/>
          </a:bodyPr>
          <a:lstStyle/>
          <a:p>
            <a:pPr algn="ctr"/>
            <a:r>
              <a:rPr lang="en-US" dirty="0">
                <a:latin typeface="Times New Roman" panose="02020603050405020304" pitchFamily="18" charset="0"/>
                <a:cs typeface="Times New Roman" panose="02020603050405020304" pitchFamily="18" charset="0"/>
              </a:rPr>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2513474" y="4587497"/>
            <a:ext cx="7197726" cy="1405467"/>
          </a:xfrm>
        </p:spPr>
        <p:txBody>
          <a:bodyPr>
            <a:normAutofit/>
          </a:bodyPr>
          <a:lstStyle/>
          <a:p>
            <a:pPr algn="ctr"/>
            <a:r>
              <a:rPr lang="vi-VN" sz="3600">
                <a:solidFill>
                  <a:schemeClr val="accent1">
                    <a:lumMod val="40000"/>
                    <a:lumOff val="60000"/>
                  </a:schemeClr>
                </a:solidFill>
              </a:rPr>
              <a:t>Nhóm 10</a:t>
            </a:r>
            <a:endParaRPr lang="en-US" sz="3600" dirty="0">
              <a:solidFill>
                <a:schemeClr val="accent1">
                  <a:lumMod val="40000"/>
                  <a:lumOff val="60000"/>
                </a:schemeClr>
              </a:solidFill>
            </a:endParaRP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497127" y="27078"/>
            <a:ext cx="7197726" cy="2128293"/>
          </a:xfrm>
        </p:spPr>
        <p:txBody>
          <a:bodyPr>
            <a:normAutofit/>
          </a:bodyPr>
          <a:lstStyle/>
          <a:p>
            <a:pPr algn="ctr"/>
            <a:r>
              <a:rPr lang="en-US" sz="4400">
                <a:latin typeface="Times New Roman" panose="02020603050405020304" pitchFamily="18" charset="0"/>
                <a:cs typeface="Times New Roman" panose="02020603050405020304" pitchFamily="18" charset="0"/>
              </a:rPr>
              <a:t>Tổng quan</a:t>
            </a:r>
            <a:br>
              <a:rPr lang="en-US" b="0"/>
            </a:b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1651325" y="2155371"/>
            <a:ext cx="8889330" cy="4702629"/>
          </a:xfrm>
        </p:spPr>
        <p:txBody>
          <a:bodyPr>
            <a:noAutofit/>
          </a:bodyPr>
          <a:lstStyle/>
          <a:p>
            <a:pPr marL="285750" indent="-285750" algn="just">
              <a:buClr>
                <a:schemeClr val="accent1">
                  <a:lumMod val="40000"/>
                  <a:lumOff val="60000"/>
                </a:schemeClr>
              </a:buClr>
              <a:buFont typeface="Arial" panose="020B0604020202020204" pitchFamily="34" charset="0"/>
              <a:buChar char="•"/>
            </a:pPr>
            <a:r>
              <a:rPr lang="vi-VN" sz="1600" b="0">
                <a:solidFill>
                  <a:schemeClr val="accent1">
                    <a:lumMod val="40000"/>
                    <a:lumOff val="60000"/>
                  </a:schemeClr>
                </a:solidFill>
              </a:rPr>
              <a:t>Trong kỷ nguyên công nghệ số, trí tuệ nhân tạo (AI – Artificial Intelligence) đã và đang trở thành một trong những lĩnh vực phát triển nhanh chóng và có ảnh hưởng sâu rộng nhất đến đời sống con người. AI được ứng dụng trong nhiều lĩnh vực như y tế, giáo dục, tài chính, thương mại điện tử và đặc biệt là trong giao tiếp giữa con người và máy tính. Một trong những ứng dụng tiêu biểu của AI là chatbot – hệ thống hội thoại tự động có khả năng tương tác, trả lời, và hỗ trợ người dùng thông qua ngôn ngữ tự nhiên.</a:t>
            </a:r>
            <a:endParaRPr lang="en-US" sz="1600" b="0">
              <a:solidFill>
                <a:schemeClr val="accent1">
                  <a:lumMod val="40000"/>
                  <a:lumOff val="60000"/>
                </a:schemeClr>
              </a:solidFill>
            </a:endParaRPr>
          </a:p>
          <a:p>
            <a:pPr marL="285750" indent="-285750" algn="just">
              <a:buClr>
                <a:schemeClr val="accent1">
                  <a:lumMod val="40000"/>
                  <a:lumOff val="60000"/>
                </a:schemeClr>
              </a:buClr>
              <a:buFont typeface="Arial" panose="020B0604020202020204" pitchFamily="34" charset="0"/>
              <a:buChar char="•"/>
            </a:pPr>
            <a:r>
              <a:rPr lang="vi-VN" sz="1600" b="0">
                <a:solidFill>
                  <a:schemeClr val="accent1">
                    <a:lumMod val="40000"/>
                    <a:lumOff val="60000"/>
                  </a:schemeClr>
                </a:solidFill>
              </a:rPr>
              <a:t>Ngày nay, chatbot AI không chỉ xuất hiện trong các trang web dịch vụ khách hàng, mà còn được tích hợp vào các nền tảng mạng xã hội, ứng dụng di động và hệ thống hỗ trợ học tập. Sự phát triển của các mô hình ngôn ngữ tiên tiến như Chat GPT, Bard hay Claude đã nâng cao đáng kể khả năng hiểu ngữ cảnh và phản hồi tự nhiên của chatbot, giúp cải thiện trải nghiệm người dùng và tiết kiệm nguồn nhân lực cho doanh nghiệp.</a:t>
            </a:r>
          </a:p>
          <a:p>
            <a:pPr algn="just"/>
            <a:endParaRPr lang="en-US" sz="1600" b="0">
              <a:solidFill>
                <a:schemeClr val="accent1">
                  <a:lumMod val="40000"/>
                  <a:lumOff val="60000"/>
                </a:schemeClr>
              </a:solidFill>
            </a:endParaRPr>
          </a:p>
          <a:p>
            <a:pPr marL="285750" indent="-285750" algn="just">
              <a:buFont typeface="Arial" panose="020B0604020202020204" pitchFamily="34" charset="0"/>
              <a:buChar char="•"/>
            </a:pPr>
            <a:endParaRPr lang="vi-VN" sz="1600" b="0">
              <a:solidFill>
                <a:schemeClr val="accent1">
                  <a:lumMod val="40000"/>
                  <a:lumOff val="60000"/>
                </a:schemeClr>
              </a:solidFill>
            </a:endParaRPr>
          </a:p>
          <a:p>
            <a:pPr algn="l"/>
            <a:br>
              <a:rPr lang="vi-VN" sz="1600"/>
            </a:br>
            <a:endParaRPr lang="en-US" sz="1600" dirty="0">
              <a:solidFill>
                <a:schemeClr val="accent1">
                  <a:lumMod val="40000"/>
                  <a:lumOff val="60000"/>
                </a:schemeClr>
              </a:solidFill>
            </a:endParaRPr>
          </a:p>
        </p:txBody>
      </p:sp>
    </p:spTree>
    <p:extLst>
      <p:ext uri="{BB962C8B-B14F-4D97-AF65-F5344CB8AC3E}">
        <p14:creationId xmlns:p14="http://schemas.microsoft.com/office/powerpoint/2010/main" val="2653825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0" y="130628"/>
            <a:ext cx="12192000" cy="838201"/>
          </a:xfrm>
        </p:spPr>
        <p:txBody>
          <a:bodyPr>
            <a:normAutofit/>
          </a:bodyPr>
          <a:lstStyle/>
          <a:p>
            <a:pPr algn="ctr"/>
            <a:r>
              <a:rPr lang="en-US" sz="3200"/>
              <a:t> </a:t>
            </a:r>
            <a:r>
              <a:rPr lang="en-US" sz="3200">
                <a:latin typeface="Times New Roman" panose="02020603050405020304" pitchFamily="18" charset="0"/>
                <a:cs typeface="Times New Roman" panose="02020603050405020304" pitchFamily="18" charset="0"/>
              </a:rPr>
              <a:t>Sự phát triển của từng loại Chatbot AI hiện nay</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39486" y="968829"/>
            <a:ext cx="3679371" cy="584775"/>
          </a:xfrm>
          <a:prstGeom prst="rect">
            <a:avLst/>
          </a:prstGeom>
          <a:noFill/>
        </p:spPr>
        <p:txBody>
          <a:bodyPr wrap="square" rtlCol="0">
            <a:spAutoFit/>
          </a:bodyPr>
          <a:lstStyle/>
          <a:p>
            <a:pPr algn="ctr"/>
            <a:r>
              <a:rPr lang="en-US" sz="3200">
                <a:solidFill>
                  <a:schemeClr val="accent1">
                    <a:lumMod val="40000"/>
                    <a:lumOff val="60000"/>
                  </a:schemeClr>
                </a:solidFill>
                <a:latin typeface="Times New Roman" panose="02020603050405020304" pitchFamily="18" charset="0"/>
                <a:cs typeface="Times New Roman" panose="02020603050405020304" pitchFamily="18" charset="0"/>
              </a:rPr>
              <a:t>ChatGPT (OpenAI)</a:t>
            </a:r>
          </a:p>
        </p:txBody>
      </p:sp>
      <p:sp>
        <p:nvSpPr>
          <p:cNvPr id="12" name="Rectangle 5"/>
          <p:cNvSpPr>
            <a:spLocks noChangeArrowheads="1"/>
          </p:cNvSpPr>
          <p:nvPr/>
        </p:nvSpPr>
        <p:spPr bwMode="auto">
          <a:xfrm>
            <a:off x="44524" y="1506331"/>
            <a:ext cx="12192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GPT-1 (2018): Mô hình Transformer đầu tiên, 117M tham số, chứng minh khả năng dự đoán từ tiếp theo trong ngôn ngữ.</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GPT-2 (2019): 1,5B tham số, sinh văn bản tự nhiên nhưng bị hoãn công bố do lo ngại lạm dụng.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GPT-3 (2020): 175B tham số, có khả năng </a:t>
            </a:r>
            <a:r>
              <a:rPr kumimoji="0" lang="en-US" altLang="en-US" sz="1800" i="1"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few-shot learning</a:t>
            </a: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trở thành nền tảng cho AI ngôn ngữ hiện đại.</a:t>
            </a:r>
          </a:p>
          <a:p>
            <a:pPr lvl="0" algn="just" defTabSz="914400" eaLnBrk="0" fontAlgn="base" hangingPunct="0">
              <a:spcBef>
                <a:spcPct val="0"/>
              </a:spcBef>
              <a:spcAft>
                <a:spcPct val="0"/>
              </a:spcAft>
              <a:buFontTx/>
              <a:buChar char="•"/>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ChatGPT (2022, dựa</a:t>
            </a:r>
            <a:r>
              <a:rPr kumimoji="0" lang="en-US" altLang="en-US" sz="1800" i="0" u="none" strike="noStrike" cap="none" normalizeH="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trên </a:t>
            </a: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GPT-3.5): Tinh chỉnh bằng </a:t>
            </a:r>
            <a:r>
              <a:rPr kumimoji="0" lang="en-US" altLang="en-US" sz="1800" i="1"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RLHF</a:t>
            </a: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để nâng cao tính lịch sự, chính xác và hội thoại.</a:t>
            </a:r>
            <a:r>
              <a:rPr lang="en-US" altLang="en-US">
                <a:solidFill>
                  <a:schemeClr val="accent1">
                    <a:lumMod val="40000"/>
                    <a:lumOff val="60000"/>
                  </a:schemeClr>
                </a:solidFill>
                <a:latin typeface="Times New Roman" panose="02020603050405020304" pitchFamily="18" charset="0"/>
                <a:cs typeface="Times New Roman" panose="02020603050405020304" pitchFamily="18" charset="0"/>
              </a:rPr>
              <a:t> </a:t>
            </a:r>
          </a:p>
          <a:p>
            <a:pPr lvl="0" algn="just" defTabSz="914400" eaLnBrk="0" fontAlgn="base" hangingPunct="0">
              <a:spcBef>
                <a:spcPct val="0"/>
              </a:spcBef>
              <a:spcAft>
                <a:spcPct val="0"/>
              </a:spcAft>
              <a:buFontTx/>
              <a:buChar char="•"/>
            </a:pPr>
            <a:r>
              <a:rPr lang="en-US" altLang="en-US">
                <a:solidFill>
                  <a:schemeClr val="accent1">
                    <a:lumMod val="40000"/>
                    <a:lumOff val="60000"/>
                  </a:schemeClr>
                </a:solidFill>
                <a:latin typeface="Times New Roman" panose="02020603050405020304" pitchFamily="18" charset="0"/>
                <a:cs typeface="Times New Roman" panose="02020603050405020304" pitchFamily="18" charset="0"/>
              </a:rPr>
              <a:t> GPT-4: Hỗ trợ đa phương thức (văn bản, hình ảnh, âm thanh).</a:t>
            </a:r>
          </a:p>
          <a:p>
            <a:pPr lvl="0" algn="just" defTabSz="914400" eaLnBrk="0" fontAlgn="base" hangingPunct="0">
              <a:spcBef>
                <a:spcPct val="0"/>
              </a:spcBef>
              <a:spcAft>
                <a:spcPct val="0"/>
              </a:spcAft>
              <a:buFontTx/>
              <a:buChar char="•"/>
            </a:pPr>
            <a:r>
              <a:rPr lang="en-US" altLang="en-US">
                <a:solidFill>
                  <a:schemeClr val="accent1">
                    <a:lumMod val="40000"/>
                    <a:lumOff val="60000"/>
                  </a:schemeClr>
                </a:solidFill>
                <a:latin typeface="Times New Roman" panose="02020603050405020304" pitchFamily="18" charset="0"/>
                <a:cs typeface="Times New Roman" panose="02020603050405020304" pitchFamily="18" charset="0"/>
              </a:rPr>
              <a:t> GPT-4o (2024): “Omni” – hội thoại thời gian thực, nhận diện cảm xúc, phản hồi bằng giọng nói, hướng đến vai trò “người đồng hành kỹ thuật số”.</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endParaRPr>
          </a:p>
        </p:txBody>
      </p:sp>
      <p:sp>
        <p:nvSpPr>
          <p:cNvPr id="20" name="AutoShape 11" descr="data:image/png;base64,iVBORw0KGgoAAAANSUhEUgAAAggAAAGZCAYAAADsLskYAAAAAXNSR0IArs4c6QAAIABJREFUeF7svdd7XVd2J/i7CTkSmQARmXMUJWaRoqhUdpWrXE7t7umxPd0PPU8zjzNP8zp/QPc3PeOvHdp22eVyyZZEScwBJEhRpJgBAiByzvHmO99v7X3OPffiAvecO1NsVTWOv7JA4IS91157rbVX+C1XLBY7DOA01q91CqxTYJ0C6xRYp8A6BdYpoChw3RWLxf43AP/HOkXWKbBOgXUKrFNgnQLrFFingKbA/04D4X8B8H+uk2SdAusUWKfAOgXWKbBOgXUKaAr8r+sGwjovrFNgnQLrFFinwDoF1imQTIF1A2GdJ9YpsE6BdQqsU2CdAusUWEGBdQNhnSnWKbBOgXUKrFNgnQLrFFg3ENZ5YJ0C6xRYp8A6BdYpsE6B9BRY9yCkp9H6HesUWKfAOgXWKbBOgf/uKLBuIFiXfGRoGIMDA8jKyYbL5QJiQCwWVT+DP6u7XW4X+JtoNGb+Tf1F3cD7o3xO7kq8YtEYb1Avk/fG5D1ut1u/S/1ePRtDNBaTn/nOSCRivoz3c2x6RObv9VDNscqoohG43G6OTH3SxZ/1ZOQ/6mf9m/jQ9Dj57RjHa4xZxqdnbLwmFgXnxnl73V64PXzG+lYLHWJAlF/T85Z3ywv1+OKzUYPSH+N9/J85Hqif5d/6NpOsxvj0wplr5yJ5Of/EtY1Go3Dz93rOpLtb3st5k2RxmvE+3i+k1GuoyBODy6P+RlrE15SvUO/hQ6Qe/y3vkfUFItEIopEoPB4P3B6urb6Zc+YzBi9yHIo15HXRSET+63F74HYrOhgLqehk8IjmFP4uStJHhA/cis1lbTleXoofXZq/jXUmn0bhdns0jxtz17zBGelllJHr9eS8FJ0M/lZ04leFpgbdZE9pno+QOzgG9S09Ahknn1XrRL6O7zfOk/uDz3i9HkUbyxqpb6qL8yOd+btoNAI3f9brJStFgqsdrulj0FGNLxKNwuPiN9Q9/J8LHnM/G98yaKDIyxnF4IYLkVgUHr2Owot6bS2TFfpxnEJTrmskquSClj3mpjCYytxDet5urq3iWevcLWQw6Uq6c0zC5y6Xpo369woRpnnPnJPej/wWyRZfE/16U3Yqahl7GKSE3lKck9qQFuY1RqcHHN+/ar/HpVV8LxhyWslegz8t44izQOLziqNNekTCEXi8Vt6zyHHz05r3hIeVDA9HwvB6vJr3Na/JnlCEVCrFBUOSiJwQXojzTly2JY7JSm9jrEI3ob8hE7RstNJSy2qlq/TG1DqFfOz1erF56xZkZWVZ2c/4+TfLQAiFQkLwrKzsVJOFf3kZWdnZpiBMvumrixfR87oHBw4ekI0ZCgWRk5NjMQIUd+jlFuHy4sULFOQXYGPtRiwuLCA7Jxe5ublqU7ogSkZYxDAY3C709fRifmEejY1N8o3srCxk5+TA4/Eq5SKLrpWSZoDZ2Rl0dXaipLQUVdXVyM/LS9j4KSfscqG7swuzc7PYsWMncnKy4wrW8oAhePldCs7JiQl0dHRg3759yC8oMAUtlZlxGZtRMagLIyMjaL3disbGBhw8eEhorJRiwq5Uj1NJRaIYHh7GyMgwNtbWoqKiQgkojxZsWpEqAaceCwWDCIcjGBjol824ZctWUaZiJCTLF72nA36/PD89PS3f2r59O/Jy88SQUUMxFJxhOMTgX1oWpUFatHe0Cw80NzVzMUUAemgAUvlo4Ue+Iu/l5eUhJzcX/f39GB4awo6dOxQvJEnZWDSKZb9fNqXH5xUeGRoawr27bTh8+DDqGxtMI8PgNhoCy8tLyM3LF+HF6fGbrzpeoWZjDUpLSpXRpYnFsYXDYQSDQfUdj8c0erm2pN/WrVvh8/mU4pX5uIUf+V6OWzE6FYYb42Pj6Ovrw5atW5Gfn69o53YhHAxicXFJ5p2dky1GjrJBuS7As2fPUVCQj8bGRq3wYpA1QUzoahrLxjNwYXCgHxOTk9i+bTuyspXgWl5eFkFq/DsuMAGvz4vZmVncunkTW7dtxZYtW+RbS4sLyMrOkTlyrxrGJZ/lXpuZmRb6cR9uKCsT+oa5jvmF8NJoEANUG8+ynV1Ct6dPn6JsQxk2barH3Pyc0If04ju5z/ktZbgqg4sXaTczM4OWlhaZspIrbnOfGIpVEVbJDb/fj5cv25Gbk42amo0oLCrUciW1QuX4uEdfdXRgYnICB/YfQF4+5YSpMfRo9PPa8CSvd7/uwrcPvsWxY8dRU1Mt/CBGr94jym42zXAZZF9vL8bHx7Fj504UUk6IAU9DRtuw2uAwHqNRRD5/9eqV7KfaTXXqO1DzTR4neYj8RLoNDQ2KXN+2bavmV2VkGlMzDkZ8JhAIyDqSj3t7e1Gr5Qv37EqLRxnZfv8yPF6v7JXnz5/Lf0W+yEFMfcvYD+T7YCCg90me4vOnzzA6OorjJ44jJ0fLf01twygKBPzCF7n6713dXVhaWsKuXbtlf5JvDF2hLOAYgqGgjMHr9YnhOzk5idfdr9Hc1ISSDRtk7Orwooz8YCgkeo571Me9ow9Vr151ori4CJWVVaahOj8/L/T54KMPUU75u/L6zTEQSJSvvvxSmOHQkSMrptrZ8Qr37t3DuXPnUFVTnYoYuPj5F8jJzsaZc2dT/j3VL1tv3hKF3bJlsxKyxmKt8YbXXd0YHh7CsRMnbH9nYX4e39y/j5bmFmxqbLD93MvnzzE9OYV3Ttr/1tzsLG5cvYYLH36omMzGNTU+gf/0n/4jTpw8iZOn7QFzTo5P4Mnjx9i5aycqq1OvSapPP/nuMSKRMPYfPGhjZOqWsZER2fgnTp0Sq3nNy3Jy+uZuGwqLi7Btxw7bzwz3D6Kzox0nHfDR8OAg/utf/1f85Hd/goamppTfSsVfDx88EKVdUFhomxbPnz6Ff9mPg0cIopriSnFy5Fo9ffpE1peC1O71zb372LBhA5o3t9h9BKRFb08v3j72juGKEG+THOdXuZaXlvCX/+UvcOr0aWzfmWat9DtkT927j0OHj6CwWNMv1ak56Zvc8zUbN6KppTn1KTvFGLs6uzA5Pom33nnLNh14493WOyjbsEHWeK35W1/6/MlTvHrVgd/+0e+k0ocpv9/Z0YG//9nf49/+yf+I6poaW2Psfd2DzlevcPrdd8VIs3PNTE/j2pWrOHb8OCqrq+w8gnAwhMePvxPv0P6DB2w9w5uWF5fw7YMHYqhvKC+3/VzbnTtiMArN17os7sq7t1vR1dWFP/rXf2z7O6/a20Xhv33smO1n5mZm8PDbhzh0+BAKiopSP0dDKEkPPX38GBUVlYm6LxrDtatXsHP3blRWpVyL3wwDYXx0FJcvXcLdtnv4+OOPcP7ChQTCzUxN47/8+Z9jcnoaf/Znf4pNDakV7JdffCHWmvF8NByBO8HVtHI9bt24gerqamwmMxkW6hqCjG+ggTA6OqIYI9knvgqrzM7OioFAq7a+od42Q9FA4PxF2NowXvhifqv1+g2cPX8e2bk5tr5FA+E//+f/C+8cO2bbQJgYG8fz58/kVG/LQNC0+u7RIxHM+w7stzU23jQ+MoIXL14KHehFWnPf8xSsfe8P7t0TA2FrOgPB8sKBvj7x3Jw6++7qn0naxIMDg/i7v/0b/PjHNBAaUz7H0wJPe8bFkwkVHD0BxaUlqwiLlYr1+dNncgLafyiFgWWNxVjeOD42hmdPnuD4yZPwJbsj11Cq99vasGFDmRjQdq/hwSH0vH6Nw0ffktM/L3Gx071uHBWTXra8uCgGFg2YbTu2q7+m2Vvzc3Nyaj546CAKDWFrYz+23rqNmpoaMRDsyAgOhQp4emoah44cVq7/NDKCz9AD9E3bPWwo24DNW7YkrP1atHz+7Bm6XnXik9/+rVXplfx8R3s7fvGP/4h/9cd/jNq6OltL1dvTI9+h0W317Kz18Oz0DK5evaIMhNRKacXjoUAATx4/kbkcOHzI1th4Ew3A7x59pwyEsjLbz91tbUUZDYRt21Z9RljeYrTeuX0b3d3d+MM/+iNbh0TFE68wPj6Gd44fX0NO6Lid5vupiUk8fvwYhw4dErmU6lLeQImlmn+mgVBWVo6a2o3m7yhPbt64iZ07d6KiqjLVq379DQR6Di599RXm5uYwPj6B3Xv24Nz598zJLi0u4fKlr9H5qlMCuT/53Z9iU31qBfvlxYvweb04+957IlwijAmnMRDoFq6sqECjFhZcFLq917p6X7/G2Ogojhx9W3kd0tzPd9HN9ujRI7RsbsGmuk22mZ0bf2Z6BkfeOmKbcelBaL3VijNnz4jr2M7FE+af//n/g6NvHcXJMzY9CBMTePn8BbZs3WLLQDBO0E+fPAHjhE4MhImxMXS8bBelk85AiIbDcNElD+C7B98ir7AQW7bZP00M9g/gdXc3Tpw6mbBJrXRM9gYw9+Xvf/Yz/M7v/FhCDKkuiY2SVyxx3ccPH4miKiouXl1YJBmGHS9ewh8MYO++fSueMdyhRj6CccPkxCQ6Xr7AobfeWhmvXON0/+D+NyjdUIrmFmcehIH+fhw4dAhebSCIK1Vi8Kn31vzcPP72b/4Gp8+cxlYt2NMZFaJAHj7C3v37TAOBz6Tbj22traisqo4bCDTaVnduCAlfd3VhdmYG+/bvl9wPM+6+xuaigfDowQOUlJSgqaXFtueGBgL578OPPk4ri4zP04D5xS9+gT/4wz9E3SZ78qW/pxfd3V1y0GGI1M7Fw0rr7dt46+2jq7m1V7yGxiyNWvLkXluHAmWxLswv4NnTJ2JAlzowEB7cvy80b9myZXUDQYeCDYO97e5dCQH/wR/84er8I3ko8dwIHhRpILz19ttrfseq7OlB4Pru3rt3Va+h8DANUIuBwINiSUkpqjfGvUPM2eEBd+euXaio/A01EDhJbvTs7Gx89s//gpLSEpw7f94kOC3wV52d2LJ5M+5/cx8fffTRqi7cS19+JbHBE6dPqQSmCJNV1nad0SLmt3PyclU8iP+XRuEvLS5ieWkZZeVlKi5q42RPYUEBw1gnY90JmTBr7MzF+QWJ35ZVlNs+TTDWz1Nc7aZNaQ0k49Pzs7P450//GTt378L+A/bcgIHlZczPL4glTBqmu1SiJMCTH5PfSjdsSPeIGZMn/SgwikuK09KbBgJPeHRpcl4UAszFWPOyKEm675mPQpqveiV5EKanpvDlFxdx+t0z4r5OdanTqko25UV6LMzNIzc/b9WwiTXubryT/BcJh1GYwqgQA4HJiBZPBZ9jPHdxfh7FpaUr+WgNA4Eu5SxfFvIKVN6CHrj67yreAOYokIZcK+MeFWtNjOtbaUQZcPGLLySGvrGuVn0mhaC0PkM+53Ock2EQ2TEQuFZUiNyHdsOK3O+hYEAMOauSWIunuBbkP+ZeUL6kk0XGu0jz+dk5dRCy4angc0MDg7hx/Tree/99lK/Ft5YBU1ktLS2jqroq7Z4yHvMvLYknhSdWw/hLt4nJ94uLC8L3q52aE96hvWDMQyH98goLTE/Uqt+yeMFoxDAHIYFnkx6U3AkmtuoDZPvzF6JnPv7k49VpkWQgcB8yR4h5Zatdyd4AHhIoW/ILCyRvIdWVyoOwMDcn9LYe+Piu27duSn7ar40HgbFEKotkAUVFvLi4KIl24i5KIVx+/rO/F8vv3PvKQKCSI9PzVJGfX4C/+9u/xQcffoC6VTwINy5dQX5eLg4de0cZCDyx2YytKYHEzPDVTzkrFlNlB9rexAkCdhXhmppjUubmrLkvk93Z6TYx1+3Jo0eoa2iQpENbV5q4cvI7VlNe6YSs0kVpjniWl4iBIJ6g1BswNY2NqhRbM1/h/uYp6dG3D8VTsZrhY0d52fz66gKJ/MiMZxteLfMlGayj0zWhMDMSUlMNnolpD799hF1MmNP5BNGIqsZId7pPeJ/TuURo4Dv4hs53k1R2B1eM3/HY52F5NXPybH5nempGEq73ysnUYsytMcZImIakSka1e1Gp2vGeWN/HRMV0XtkV33cwd7tjt94nFVuRGDw+ReDxkTEMDAxi/8H9q89PCkMczt/Iq3RCY5s8KQbCzdsSgqmo+jVIUnz83Xf47uFDfPjxxwnup4cPvpVkE7r7A/4Atm3ftiLZjAv2jz//OUqKi8VA4OngZ3/3d1hcWsIHFz7AxMQELl36Gm+//Q6OHT+W0nql64vZn3QDch8z61XKkWxeLBuhIlKVC/Yuo5zO3t26lM7B+0VO6JI9u9+QZ6Skzf7ceT8rLfLzC5GVpeLG6S4b+WArXuH0GVVNkqrgdPXRGSWqToyKdHO183eeKJipvVrCl1Ojzc43k+8xMsl/lXNfJc1hzeFSGCsPQurbyOPLi8vIzctVRkH6FIRMyLOSH5m0b3+bqOczUF42UiNWzsfBZgmFwpidnRMPrNemcWiUeTsRR1I8pKvybC+Ag3mY78zkGdsD0o5J8f4qXmN1VSgQQm6+vVCL7U9lMg+bzzCEfuvmLZWDUJnS2/n9yEGgS5HZ7J9++qnUkf67f//vzWzLoUEmb/2tWLZU3Iypc1Iff/wxdu3dE+eHWAy/+PnPUVRUjPfePw+6VD77l88wPz8n5SCMkXd2dUqZ0U9/+tOUWa3f3LmDwoJ8bNuzV5W1ROlqtqfsZCCRACA1rfYyekVSRMKAh9+waVTE1OkWrLu2e8kzvN/mN2QuIT0uux8xMBocjCsackZfKTXiXBysiTL1HNIrpOllV/ITWIC8Yq/iQ1E0rMfkZE2CznjF/I5dfhS1SleYAx4meYN6He3OxcBmsEtfg16838EzwitO5i5uQL32Nvle1t3hN2TtnTxD/oo43Cvcj+R9B9+JUn6Rh+2tYywahEuwKpzsefKKk31i8JfTZ5zKFtIrHr5Lv/oZ6AeoMkZnPKzwSuyuidJDfsDDkO3a6xiLhnCLVQx79qOs8ntcxXDl0iV0tHdI7IYJcv/63/wb00BgXJYlOzQajOxpljMV5OfjRz/5sWUdY/iHn/09ioqK8P4HH0iIQOrTgyHZKH19/fj8s89w5vRpSVRb4T4Ox9D2V3+DwOQkGlqaRFCEAwGUVJRJvNElgDWq2t78/7oI18AoCfiXxXuQnZcfr7PXIzRqgZV4UwsXCYUQCYYkaY4uXclfMJFr4oAyxiRjrL/1ByRRzePNkqoEqU/WtcQJ4CG6jpb/YayfhhdPppyDAPVIPN+o8TbAmDRGQTSKwNIysnJzJO5p1mgb5dca+0CBSSkwp7DfL5/35emkxhT4B0I5ejO8HtCNH/L74c3KWjt+aYCixEivsIA++XJyda21sQHUPIwpq38oM5r10Az98DuSHKbvi4NfGeBLUogvTwaWliTTnIBZ5jR0HTjzEhTIk1Hv7VL4DIEAcgsKFL0IGiVgP8aJV59oLYgInLvH51OgNBo4yci6TwSD0lgN0SiCfr/sAbfOi1F8GJ+r4A8I+JICYKFrlvOnV8JIWhJfiik3NN0sgoQ0DhObw8DZEKAexSrWOnUDrIj3hwJ6Llk+Dc6jju/xSvW4B4d0D/kDMgaveJriRfO8nxgTAilkAMDoGZJeVEakmYaDMve+eWDSi6vGGkV42Q8P6UXgKYNMgm1gJAlyXIbBEZNyOmbMZ4kXIl7/rnglfp/BWyJjFhfh9WUp/tJjFWAjqT832dIooRceRjgEb44S4AIwRI4yMQaMaZF3lPcrEgwiEgzDm0vsBKvqUv9Q09Y0FnkABP3L4s3MysmR/anQBqyXruvXzzKcyj3McSn+csEjwFsaJMoAtJLsePWeIPeJxwufJCgyd8VAytIAT3o9lOdHAW8FSa/sbFl7Fc0yAJriY7PyKLEBAovLgi8jIRaVwGHhesseYLTW7RbALM4/Jy9fgYxpCC6TdhZ8B76InjnuYXqoGadPppSwjrGY/IbHg3BQYS2QvgYImPCtBsIzxZZ+jl4t8hYvr+D0xO9Nqcc1/4sscnvgE36JR9YlBK5BmEy8DfJKKCTyKyc/T2SRAttSeW6cJ3M56O3gRd59/vwFGg4dwM733oMnf0We1ffDg8AMX5YZEezknz/9FL/3B7+vErViMfz1X/4V8mgM/Ph3TA764rPPpQzqT/7sTy0Z6TFc/OxzSQJKhS/ABD/iHJw8fSp1jDwUxbX/+H9jvL0DDdXViERDCIXDqKmuQkFhkbgtxXUZI6MTdMUYjhYELgiwCQ0EEyhDwFIUg8rtVCoWxSnCVYPSmKhi5iwN8B8l/gSljAKJm9jrlcU3krZEGMXlihYWSn3wb0EKSg+Z36t2k75fQiGmEJPomKlA+R0m6lAAJIAdcU7G9+QT+hsBZYgRLMfcTEkiSQkx0lFtYnqOxDiyGEXWaZg7QkgQQ5jKKxKWRFLzGxbUSavwMAQnk4A4MybKqckpHDOuJUNCCkFPASBJQhcBakgvt0tl6xvahwskRoGh0PRmpcKjYgkGkZNNg8pAaUyefJxfOBDO3UeFSiPPMBBEEsWfM9U3UQ2ZnESgJA3IY6yhAVSljCM+QaNRSUChcTAoyXQCCKUNSdOwMGW9oWgIBKQAZsjDxtqKDtdWglJ+Wiux0iccBQFgSCuTvwyQKw0oJUa1BsIRAyFEXoGEoozEUxWdZVhLC39tgKn5uSXRls8yP8nC7Ym7xdAAgmwXlQQwjkmQ6iyXAjFSa61YWFE6HA4hGOTcc2RdDJRLGbuxNhYFTSOEvMJ5KMNQEcZquCmjX1tYWhkxQZT0kvQjK4qgpTpFaK5RFMlblEUCrpTIIkpRWsBZ+RCNHj7D1/myshVKouVB40CjFK1aG64JQXYI2ibJbzpUqmRLojFh7K3lZcoiz6oJgHGJouSghIF48Mjyyf+45SRsxj2g96AAkMmeUBf3KPNLiE9jgppZ5JbsaMnN0GtKeRckiFEYObpEO74iRpmsYnzjsMBYvCFXV6twMnhEgNI8btlXXEf5hgUQykA3lJ2o5Rqf5c/8Br8qPGwYkJZxWPe+CcLGg4TbLYZxohzWnJa0rtFIGH4eVnJzFUKotuwFLTMakQTRJR5k4cLS0iL6hoex6cgRHPrJj5FdviLp+/thIBh7l3W1v/zFP+F3f++nYiBQoP3lX/yFoOwxL8G4WNb47Nkz/Omf/VlCdjkzd7lRiR6WfHExWd9PD8Nq2bP3rlyDx+PCoaNvSQ0yLUSepEwoS4uMN08taovKQoQoxDwe+LJ1HMo8cVtzKuO/jIkHIQgPwYjcnpSKUikkyzOBAGL0NlBxW4wPU24lnDCU9Ij4A3D7vHB5k5hsVR0WQ4TIdTwZUFik8AYkPxrluLgRuJFl18aND1M4WQZJT0DMH4CLHgSJeSYPPOkLfF04glg4BLfQN26Ypcww0MKa94uS4WnVpKN57Fqx6UQocR0JXWwFidKGldVAME8yoSCiIY6LniCtjBIZJK74Ncp2lMYkT8M02gz4bc1LK44wJE2U67gMT3auxrPQ53MDpVobGYZXRzAvolFEicRG4yhBEaXQMiL1XYiFw0JjF70OqYLLxjLp+XFNIgE/3FnGydPilUilzfhpbSCAPJmw7ollYNY1Di8tirHq0cLVUMQJejtBeccQ5bhk7nEDIWFI5lzUZKLBAKI83efmK57UVoHlLBBXLNoLF15W43JbsSGsdLN4EdTyck1CalzmqSBZUBjEVQ9zDWORMDw5K+WaMX+1WzQsOL0SIXVa5TrKCdKynVackMmTlEWhoPa46L1i2feWVTU1a3iZHgSP2sPWTW54Jo3kYMuBIkK+9xKKXYU8FVqllnEWKHU1XBq1EUSClF8+uHQox7APjLWMixUlc6gkOR8li+Jw6XH3oYV7xOOivCeyjr6slHkuCTyg10TxSuKaJMsik24uRqBpIAAeA+k3AT0yvrEMD4p4CTh3HgYlDB33Ksf3ZuImo2eW9PJSRho5ZHKo0x5WDT9OWixNz+D27VbsOXQY1amxgb5fBgJrdz/9p1/ip7//e2Ig0LqkgVBVVS1wkMb11cUv8eL5c/zpv/ufTNjX1XSdk9+3trZiYHAQdXW1UjPa1NSEXJ5WjQNTmpfxhMsDKt35di5ay6pSwmc7E5iGDi3s1RIIk/USx0Fjh/fbTTokYxJCl65Ta8axVbAkb066s/lcOtwIgy7C/ByXuIztXTQYJXHUAZKfwKvScElTkWCdj5y+aLUb30lFVMuQOfdoJASPCJfVZ2PVraSv8gLZi6nLmgSC8LEcNMUnDLe7VRUIvTguhqMMn6flYet4jOnQ60ABy5NnKv2eoChEe0XlJCXraJm7lZ7JfMMTGw0eqRAydKMeQKox8U8MrxDK2EjgXKHk9C/UqVUZO2J863GtuD8Fy5FenAvDEsoJoz0CazAo11EUns11lD0v5dPxPZ8uAZGnaK6J7Ed7W0XmwfeSXlaapmJlZX/SQxfSvUCsYFyJBWPWd9GdTYOYJ1w79OXQhVcM2G9bc4lJWEaUpM1sSJEtNkrUrbKIyKzkL7vf4Pu5lnZLNdVWiYgBk04WWckimCziYbEnJ/gsy2m9Phr4iQQ2/klvHHP5pqamBI/n/PsXBIwrxfU9MxC6uiXE8NPf+z0BdOCG/eu/+ith2j/4oz8yx//FZ59hcGAI/8Of/Nv0sLm2mFDdRDSswcFBMQyKi4uxceNG5OpYrFVYWg/UKgyvtgfzA3jykFyJNDuGz1Fxk/nFrWWD+XkLXYGMW1oV8aqf0iegUEAJMQHZSXup+CmVJOehNkz67U+hz/VibDHuTlYfSwivGu7QaExw/31JRshaw6NwYeatXdQ2QyBR0ItATvVyTSPT8mfOBteRhp6hJC0nsLi72TgaqjwHKiPGI9NvfkVfxkgpXFLfv3Jn0whhTg2z9OPY60JdmZV6QjvfdWMpOd2Hguo0wVNljGBDcW9N/AAdP7mTvyLhEHJy81YYCPyScRrlsyquzDyHoGDFi/dEaztzBhZFK+Mk3wfDcpLm/IWefA8TSSk89RqZHKdfJPFur08ZSHIQ165va5hMKgrIAAAgAElEQVRAf0sZCJDQmoTJxP2vedHk5UQaiwucsWjZjyohzgwZpGwmpPYFecXHfhpULvGFiIemknhOGWD6UJDMj0YegWhxbepoOUFZQTd7PCSY+LBMz9KThDFyjp+9KIyZJuQhmJ4ntY7cvxKS0eESmZ2ZRKHeIGturE8MgsZJI5chTyPsk/RIPA9Dy0n5hhhU8aZfazooY1GReWIcWZMIErhTj08PjnuFssKr1zGdUSU8HKQhzdCtvYRLHga5jsxTsntRTpCCysi1J1c5LnVYWQXzIMn3qmQ3eVKHbg35q526fNfCwgL6+/owNTWN/v4+vHf+/K9HLwY2SvrnX/4SP/np75pgMTQGiKH/H/7D/yywvyTyX/3FXwqYxye/9Vt218bWfURFLCwswI5du5SAsIGqZn1xOrS3FYPQlq6RdGZnkFJHzBttAqCoeeiGHjaMEGMMGdUepzsKJU3QKX2dngwMIc+cCbsw03yGrkNltdsTFlR2onydVLxIVrqN0IqFZjQmU+NyrOHicJrJL5ljURVasnVJsgNg02umNpauYnBSHxhmBQc9DnaMXG0MRHjCNYSxrcmo7o52112fiJ14tBRPqsZYtq9M6JXJMykw/NcaIz0I4g1wcLoVWWSbt9TXMynvtQuBbc7PoeyS/ByHeCE8QPFyRq+VqIjp+MYJja9duSJIir8WvRiYePiP//Bz/P4f/oGZSNjd1SUQqoTwPXL0qODBX7t2DT/80Q9NRZ6OYHb/fufWbeli2NDYIN3aGpuaUFBQoOJksrKWuHrCSUQdTyRJ0e3W3SRXF9pG3I3GjmTCZqukKBEeltN63G7XM5CEuIBY0uLaMuJKlgnKCc96EqFnI6gsfUk+Mk9Z2q5OYcgys5gnIwGsMtoLK8m2CilVkpNUGOgcBO2cXTEnRUaXZNiLB4EnPGv7aeMLyjUTt7TZnZBJipKsZddqV933ZFwC2RtPMJQTGv/J+H8wJIWQyFIub57UvR4mUvHEFh+DZTR6o6uEPXZcY4IbE/vYBjgeh0x2yBvHWCabLsmY6NkwTmpx921ynr5KMGQ1CpOiBL1NTtAiPi1Z/foN4bAouhAzpyNR5GZp/rK6ckxsCEVn4Rvez4RLJs5KNYrpZDcktRgP8hp2lGSiJ5PbmESWm6eTotStVld0/Gc14lBIV7z4soRuTJYVI5mn2kgMbGAd9bjgYbdDnVQanZtXb83PUQLWqEiRonpVYqH2qe5zEIsJvYwTbtxDR4+FqrxRyWXxNtRG90s5qSeFS8xQiLSCjrd5p7uWCXf0oBgKQNbTbEMeU/Ff0+MSQYixa3GZ6yoklWKnxItOXlP4KyrPhmEMBELw0DsnCtmFmFRZqCi+NeYk/6ackJygKLLYOZBD1oA7aiyad/Qeky6QrBZg0nBONjyM9TN3iSdero1UP+mkSR3T52uYpOhjFUN2ltkafGUMXrcZjqlcAOVxId9bc5tSn/HVuGOSpKgSphPnzHWUJ+XG+MVkPCVXdT6U/lOy9DJkOg8qXBPKR4YZDApZRaMpi/Uvybf0BhlJjcn8bv2W8TcmwJIKDN/Fr1QyIv7lQCCoE8yV7E6+4k/r6h9WiugOrqr9e5w/hMc8bhB0sKOjXbCB2IHyk09+gPLKXwOgpMH+fly+dBkfEShJD5hWGl3/d9vakOXzSSYm25geP3nCUSx6Fc2W8Os7t1ulzJKNZfJyciUuky1tb+2h5HEjc9PbRV+UuH1UwznbPN3TmpZN68BqFxQ6lhrZfEbi3aGwuE7thD5kQ0UZk2OGr44rW+WWoZgMvtelmdxg0lnR7typnNgfwwm6pVjtq8NZu6JRTD1/iXCWF+VbNuuWxwE5Rcpcku28hP2str4qKWSclGEMq4hc3Y1INz6FvSpzUy81FIkqp0262G8+xOQjxqG18lCSLJF8McA/NIyJ0RFUbN8siW00WpJzEJK/YLA4QziRKNc+XrZnjiQcwVhHJ8KIonobmwcppRgJ6xCDW7VIlrlYgh7Wn/k38dDQUJiaxuDgAOq2bYUvr0CU/lL/AObnZlGxne+Px9xDIyMY6upC+ZZm5FWw8ycVr2VxjAo4SyCJbnaV55HoDVEjNErx4pQwcjbcXkusX2mRRIEun1WGlYqpp/A2rSIzpARWMvXZftuiuczvWOgnJacBSbbDYgATvX0SiqnesQ2xVVzOhiIjP0rIRtz/mlESVsWYl6pd4rgioYDOo6EBGsV0Ty/YBGvjju36ezrlT5OdHi1pWS3KPhUzJvEwnU00CJ14HfQz4qWxKSfUOjqQE9qT6yTWb+Yg6JLQRIVvOYhY2EcQWrl7rWuXLF+MFxk0Ts45S2Ek6A1nroFCHdXt3a1WhTZaaQiODA9jbm4eXV2d0uDs16LdM60+4kwXFBWalpxBL7aAZVIFoZQ31tY5huu0YyDcv3dPPAdGa1rHLnBR3vYasRh71m6zJpNv6NaiFLC5WeQ5h/Cx8ohDJEU79E2+xzHsqni/ncKuJlvoKxVv/6VriBXmov4d3TSFYDnibXDgBl5hSaSjyGqSYY3nbLqA55+9RG/7K2w/fxrewlVawq45vFWg/mLA4MPHCMUiaDy4L04fKaNzSKuZOYywbXd+DmrZVZLPB0OYuf8t5mamUH/qOCCZ2KSTG8HObnTebUPDkQPI376NqeBJijvFhByPS/zZCVUP6VbRMbCSpNmzM2WaEE4MmHv6EkvRMKr37hLaDH33DOFYBPVvHUq//61GedpJGDckrntwZBz9j77Dxn07kVuzsj9IumZYKT9rk4cTns3gGcfQ1E63YwYhBrvdfq1zFxkpVR62F9GRvL9986Y0N/uNbdbkgGxpb21rvYOxsTHs2LFDqiPYRIOuViNZyXyB1fK3vJVuPbpw6G60erPNW0zrT3EjrVBmzwpYUKIZqB9J5ApJ8NJuPzkZ6ffJf8wxreR0Oa2yisEswVP3pKjGktfQEyCJZ0yis3gdkg5sCREHwYZYUWGwCqGkfCkq4QLJslYWT8L6mBEGPTf+lR4HWsd0aabNm9R7is/wdKQam1hDDHxxDK6lIHq+uIxYSR4az7JJVxRSiiVlez7QwyC5AoIDoBLp1CXpyHKKlPI4foPYAZwbT28a70HuFAwC0oceFnU6UyV4PqaZKwQAjpMlUMY4o6p7YUxO5cpLEVhcFOwElc2uEXHMck9d2x0F5r95jN72dmz96Bw8hWzs5YabSUsSX1JrTxe1mgbd7VGpixZ/B8vK5ARCV2sMLoYSJINPitIRmZ2V33tKSgBx+WpXtO4yKSdKM8SlQhcG3Q2XLvxBLDx9hqHXPag7ehB5tbUIdHQi0N6N8OAolqJB5NVWyTrHouIAR3h8EosTk0B5KcJNtSjbvhOFVRvNNSCGgvH+KEvKIlEEA8tScsyqIq6jcUinR1pq8GlsuggIxHWMIiYhrCC8bIYGzo3elIh4eaRWnw8JP7q1V5tASfNyipYEVbrmdZzZmDMTA1mFoL7jlnyNaFCXX8rp3sBVUXgPQjvS2x9G/1eXEcjJwuaTxwACGRFoxxWDt6QIMbfyDKg1o19BeclUD1KCWwZBYDWuO9dLTrxcZ3rGdAmsnoy8hCV4IdKLYF8sqeNcA2EMXbuNWU8Em0+8A594U03uV1gLbo+SdyuEXPLeV940Jt3xBB2XK6m8bBZZQMArVpbokMxaQtyQZ5KkqKs+EmR20unblDHSuVflaRmJ3Ksd1I2tL3LFAGAzPmJMZRV9LlVuBAizJM0muCgTSKFWl3LYTFJMCqVY8xzN6DdlN8MlRoWURWgbB0uGecbHRjE5OYlXr17h3bNnUVb+PYZaXmvR3+Tf7rbewevX3air24SCgnxpEypd/KyKOEEZJ45OkBSJeiWofSnyVA2u0+5HyX4naIoBFiRC38KaSV4C/jMYIMOoHIR0BoLBbwZKmH0DgcI1IONKCGUk2x4WutAI4cYU5a2vZNdynFrKpcl4NxWeyplIMpE1KWQOhrInNkVYZw5bsrCtq2BSTz9D4ULhb1YxaKIYe8216Mfo55cRiYRQ1LgJC3OzmCem/8Yq1OzYAk9BISLzi5jq6UXhxkrkcCO5PIgtLmGyqwtZ5aUoKC/H0ut+xJYWkZeVg6mxCSwFQ8gtKUJlXQ1CM/OYGBxBMBZFaW0NipoaKCpVotrkLGb7BrA4O4cwT68FeShvqUdOTTXcMTcWevrhIsBKFBjsG4DbFUNeWQk2NDcgp4KlSQZOhv5vFFi+9x1GHj9Bxc6tmFteVMBHGzagbHMDvOVlQDCCwOt+BJeXRTBOT06itL4OJQ0NiPQOYqKnF2EacKRbQQ7KNzcihw24/CFMvupEzAOUN29GeH4ei72D8HncWJxbwNLSElxZXhTV1aCksR6QrPskpiETT83i9bXrCOVlY/Op44IhEBmdQHhkHAvPOzA/P4PyfTvhyy9UjaMYhx8YxPSrTrgaquHbsRX5G+uQV8q1UHgPkvjHxF2Oe3AYYz19mJueEcVdUluFDc31ABUcQYd6BjAxOCSIju6cHBTUVaOkcRNiLg/8Y+MITE4h15uFpbl5zE9PC1ZFYXUFilvq4copRGRiGsGREckTHh8axVIgAF9RPsob6lBYV6PgsJlLMTKGsdc9gh7IcFJedQUKaqsFkyObIZUQ16EPo4NDItSzs3KwoWkTcsvLEep4jZE797GY7UX+nq2orKlDcGEBgUgAZfSgZOUAkzOY736N+YkpMeqySopQtrkRvppqRJaXEOgbgifA3KAYZiYnsMzKpMIClDXXI7eK7X1dwPQ8Frp6MDc2isVQANmVG1C1ZTOy2f436sHSs3a0P3mExqMHUdrSrGWhQliUfChtIMTNgbjHTm01qwcvJnIl8eCx0kCwygKuKwGcmLegcpXiBopVLyvDTf2GxpCESC0dYlMWY+n7aWBxjzCkaFQLpDUQzBwEhXljyqk1PBGC6uuKSfguLuYtD6QwEHjopNyWsKphn1omrvJQ1ADkz6wO0wBhZlWRcfyUc5hLOsC2t78U0KTR0RFpC76BcmHl9f0qc3yTxkCqb91vu4eiokJs27FDWeVOa+4ZL2KIwVY5oToV0hWWEJNKQwRx60nHyCSFusZzqv2nsw4pVByrtRNN+Smd9GW7uiKDcIF0UDNyNmwyi0oc4+lqFZduOIKZT7/CYl8/CutrkV1SgtnhUUzOzWLTySMo2L0b4cExdF+5io2n30JBfZP68swCej77Arm7mlG1/wBC1+5j4sVzZJeVIL+0DMHFAGZHR5BXkifokp6cQgTmFzG5OI+q44eRX1+D6PgUJtoewc3Wy9VViIYimBgYRLTEh00XzsGdXYyZL69h/nUXikrL4MrOFUNqYnwUWTsaUXv87ZT4/JHHLzF+7RYieVkoqKiALy8PMyOjiFaVYuPZU2J4LH91AxOve5FbWYaY14uCzU3IKSrG9K02hKNhFDXVi7dqsq8fnopi1L53Bi5PNgYuXkLAFUbLhQsIvR5C/+dfI78wH4XlFXDlZGNuZARL2W7UnTsJX3nKHvPA8Ag6rlxF8YGdqNq5T3ljtBCbanuApbEh1H30HuDRsN28o28A3ZcvoeL4QRRtZa+U1Fe0bwijt+9KXkABDYxgGDPzMyg4uAPFO3Yg3N6FqfuP4CvIR355GRanZzA5P4Oag3uRz1h7/zCGLl2X/VVcWgZffj6WRkcxGwug+uw7yK5tQqS9GzPXbyOW5UV2cQncefkYHxtBpCgbje+fhie3EBgaw1jrfaHlhqoqgX0enZpAbkMtavbvhSu/CP4nLzH23RPkFxUht6QYwfEpzIaDqDq0H77lZczeuovFLDeydm1BeV0Txh8+RiDmR8PHFwA/MNN6D0ujIygqL4fPk4WZkWGEi/NRc+YY3AUF8N+4h5n2buQW5COnrFQM+ImhIbgbarDx3Em4XD5M3WzD4vCwNOuJ+oMyj3B1BRrfPSOgVJiaQ+/ly8hr2YSKg4cTiM73cdmc5ENlUlHlJCtfBig5BZSrDsJeNvPMDAKYCIU287pkWBlUMQiypOFVciDzbOWbRWO4cf0aduzc9evT7tkmDX4lt7HMsaiwENt37ZT3C2iKE1CesHIL2zcQWCrDmLrdkjJVekklbBfQw2BMpwZCJqVFdpM51SZ2nk/wKzEQIlEMffo5ZmYmsPWj8/BWbgRGxzH01TWgqggbL5xHZHAKXVcvo+bUERTWtyjem51HzxdfIG9HCyr37Ufg2j0MPnuC0qN7ULrvIOCPYvqLrzE80ofGD84ib/N2YHQSPVevw7uxDHX79iAwNIqxgX5UH9wPnyTeAZFvv0P/429R8e4J5DdswcTXVzHc2Y6WY0eR19QijYGmb9/BxPQENn/4HlzFKy3/8Hcv0HvrJgp3NKKSuQJF5Qg9b8fr+99g44m3UNDUjJmvr2N0cAD1p99Bbn2jnMSDHV0Yft2J6sN7kV3TIIsUvPMN+l8+xcYPziG3shYTn32NgDuE2g/PI9w7hmc//ycU72hG49l3gdw8RDo60NXahsp3DqJk++6U+zTwsgO999uw6fwZ5FZvSrhn/N43WBgfQdP500AWseGVIRzp7UP3tauofucgCrfyvSkM5GAYs1duYHx6HA3njsNXVAwEYhh5+B2CXhfqG1swersNwVwf6s6ehKugEFiYx9TVO5iem0HDR+fgXQyh55dfADXlaDh7Cq7iIqB/GD3XriJ7RzNqjhxD+EUXhi5dQdH+bShhfkBhCYIvutF1vw0NH55GXkUlFi63YmJsBJvOn4aHPBULYantIQZZJXX6BLJKStH/5SWESwrQdPI4kJsPjE/hdds95NXXomr7dox+/TWCuV5sOnEcWI5h4MZthGLLaLpwHtGuIfS0tqLinf0o3KnoEekbQO/lGyhqrkf50UPiSep/9hwb3z6Igj27xRU3f+suRvpeo+lHH8PrzUP3P/wL8pqqUX3yCOAPIDwwjOHpaVTt3ossejkCYYx8fQnLvhiazp0FvPEMfHHLO0yYflMGgqrKcWAgONQoykDgtnFwUDP6TjgYVyYGQgL4xBrzou65ce06duza+etR5uhwjf5/v73t7l2Mj45Jx0eGFirKy8X6NhRausA3AYnIlPF2vania/FhiyssTNS6tRH4rBPlqU5iojYBPfisPEPoYNuejWSgpLXnIQKcMblobNVWxcmLJZUSzEGwIMqlW1BFL5YW2e/sJrF9xl4Zk7N8QAqkaMwtLaPn088RLcpG8wdnAXc2ML+EkS+uYMYTwLYffILI0BQ6r15F7clDKNy8Qymn8Sl0XryInG2NqDtwCAvX2zDQ+RLNn5xDVh2bfcUw/sUVjEwMYuuPPkJ2YYW41geuXkcoPxsNB/fIyVMMJXrGF/ziUQj39GNo8DU2nHobGzbvxMi1mxgf68eOD95DrHQDfMjCwv1v0f/iOVo+OIesmjpdZaMqGxiK8N9/hO6nD1H33jvIr9kIT1YhMDGLvouX4K4oQd2Rw5hqvYfxhRls/uAMPCXs5BZDzO9HZG5GOlO6wjFEphfg7+zC4OQIas6eQkl1PSa+uoY51zIaL7yHaN8EXly8iLK392HjW0zwdAEjI3h98TJydm5GzZEjScmLagWmb9/DcPtzNH38HnKq6pSHR1bHhaFbtzE/OYqt778LV26x2SQp+KoDXbduoOboQZTspAchqUyO+Rqjk+j//Eu4N1Wg7twJRAMhySUR5MZQDK7OAbTfuYPKE0dQtptYJyoZNfToBV48uI/6k2+jxJODrq+uIHf3Fmw8eUJ1Zp5bwODnXyBcWYyGM+cQetyBrrY21F84gdxNdXISj/YMofP6DVSdOITiyhoM/uILRDxA9cG9iLHvAl80PIauJ09ReWAXyiuq0XHzFqpOHkHJNvJUmJkdwOISYl4f3JEY+r76CoF8HzafPAXXUgzDN1sRjCyi4dQJLHz7HJPjI9j08Wm4Sxg/JsJXCFNfXMW0fxHNp49h6XE7eof60PTxu8itJJ09CDx6htdtraj7+D0UlFVh+LMrCM3NorihGt6aMmRVV4nHCT7CrPuAcAyTV65jZHoMWz/8AL6ikjgwHJEqRd5ZchASSqEtQXktRBNzENIrV4Yo2NCOLvaV2BHW8IVFrgqcNXO77HR9VeFOekMUQq3iw5WyPvF3St4lIimuEV0wD5z8wc6h03gXQyU0QlRTt8TLOiLzZ12BJtVhScaLQW2WcQ8ODmFudgavX/fg1JnTvx5VDOkUxK/67603b6G/vx9NzU0oLCxCXW2tVFSYcVRZoRQ5AjrOytp2egNUIxaVdGTUZyePnZa30e+BsTLWfKu3r4x+xVH+XBLDo4EQN0IS35yKSVkXy9iaUeObYGGm2AtSEx0gDgKRAQ0wn3j3R/XFxM3PGB6fy2aN70q5ED/w6QEazXSkvjk5A17HyiRRyviU4CCExECQOvV0lw7MMbZLAaBwECxCRP/dM7eIvotfI1qah4Z3j8NFwTgxj/6rNzERW8SeH3yC2NA02q9dQ92xAyjZQcXiERdy+8UvkLujGfX7D2Luehv6Bl5jy0dnkb2xDggBo5dvYnxqBFs+ehfZPOlPzGHgZisCPhca9u2G1+3FUnc/5oeG4YuolWcp1MjiFKpPHEVF83YMXr+F6flxbD97GsG8fOT6cjH/8Am6XzzF5vPvoqC2ThL5pI8Cm1BFXFh68B36up5j4/vHkVVQhOzsArjm/Oi5eAWBbA+2vX0Uk/e+xWRoCc0XzsDDSodwDK7xWcw+foLp4SEUMB7r8kiZ3Vh4GRtPH0dpVR1Grt7CrNuPLe+eQXhgEi+uXkX10X2oOrBXtUkem0T3xcvwNG9Cw/GjkuCpMHuIP+AWxTd65QZG+16j+ZPzyKveKHkDrnAUrkAEI7dbMT87gc1njsNVvEEnoLgR6uhA9907qDm0D0W79yDm8bK1k+6AqsoMowMjePXZRRTtbkHNO4fBXgGerFy4GK+HB8FHL/Hs9m00vHcKG7a1qDbVURfCXb14fLsVtXt2oKqgGC9utKJ47zZsfPuwasw8s4S+r75GuCgXzefOwv/0FV5+9x1a3juB3NJSeN05iPaNoP1Oq9CitKAEw7+8CD+iKCgrhZuhMW4fF7AYi6JkawsKs3PRfqcNm94/haKWRklsFRQHqc7wAHML6P/yawTyvWg5pQyEwZu3sRxaQMvJ4xj75jFml+ex+aPTcHP9SGN/GDPX29A/OYbt7xzB8qte9E6MouWDM8grrwBiXiw/7UBHWyvqzx5DaWMzIsNTWHzWgaX+fiwsLyFSkIvCrY2o2rkDniLFFzO37qJ3sBfbPvoA2WXliGiwNsoIhheyLXtLicg4ToR14wuCaEA30DK9pvHshUSvkNr7PHRQfqnGZlZPq1VOJhoaVN4mDkLiqUDL2Hi+Mn9BWcT8AIWZYemlYkrkxIRuzo/Ns/gdNmgzLgMrYmWFmRJ6zA3gxbmYczWTCKwyVSOWuijvgyKDOS4VBbFOaKWglY6ZQeJGqPwxpYfiCKjcj6wU7O7ulhwEIgdf+OADlFWsJymmUym419aGvNw87N67R8WxHLr/nSIpCiiKw28YLVWdhxgsTZ/SUiID9DLDeLJZfilzj/Bk7yC88qvIQQiGMHzxa0RK81B38qQSzotLGP7qCuZdQWz97U8QHplB51dfYdOZt5HfsFlRb2IGXZ/9CwoPbEflrn2Yv35XDIStP3gfvlIVLhi7cRcz40PY8tF7cOUWAfOLGL1yHeEsN2p378LSyy4M9/ejbPtmFDdugquoCJHX/ej55h7K3zmM4q17MHrpCpaWptF04Ryi3PSeHCx88xC9z55gy0fvI6uiZsVq+h88wUj7Y9S9f0olJSIHmJlH98Wv4asqw6a3DmPm+h3Mh5axiV6T7HxR0ovXebJvR/GeFpS3NMGVV4zoqy70P/4O5WeOI39TI0YuXkbQFUD9++8j0DOM9qtXsfHYAZTvPqCE3sIs+j+/BF9zHaoPH9Fjs7h6Y8DsnfsYevUcm3/4CXw0nJhF3juIcHc/Ir39WA7MI6epDq7cQrjF+CExxzE70AtP/Ua4G+pRuLkZvpLE8EpsagZ9n36B3K2bUHnsbUSjQbipvJeXEVsOwtU3ipf32lB1+ijKtm03cx+izzvw6l4bak8cRYEvF+1XrmHD4b2o2MP8CPb/DmPg66/gKslF7YnTCLzoRPfDb9H0/mnklFUALq8YCF23bqLq5FsoKioWA8FTWojK40cAXUmA5QCis7NwbShBbN6PzktXUHP2GAqbt2okIyAyOy8VJt6cHIxepkHnRv3pk8BSFP1XriMIP1rOncX0/ceYHBlCyyfn4CrQOPrMp2HoaH4aW8+cwPLzLoxMjqH+w3Pw5tEbAwRf9aCrrRWN544jl94nf0hArzA3i0BXHxZe92N8dgo1J95C8Q6GWl2Yu3kHg2OD2PLhBXjzCk1+c9rjRRR+JqiurKpxICfeWA7CG0BSzCTEQIh1CXOnkcX0Tty8fh279+1BRUXKfKH1JEWrdKWBUFJcjK3bKTyYg0AQI/sKjPCeAmJk15Uv7YaV+9vulXmS4q/aQDBO++ndhsowpwHGJkr244S/khyEUFhiwbHSfNQfP6GUnD8ginDJFULzb32C2MQ8ej//AmX7d6Bw3361VC9eo/3KJWw4dQQVe/Zi4Worenu7sPUHF+ArUwbCyK02TE+MYPtH5+HKygMWljF25RoiOR7U7NyFyVttWIyGUf/jT4DsPLbtQ+DWPfQ/e4Kqd4+jcPsejF26huXFaTS8fxZRqSrJweI3DzHw7Bk2/+ACPBtWIqCFvnuOwbt3UH5wJwroSs8pQORZB159cx/V7xxCSXMzJr6+gdlwAC00ELJygXAUo59+iUX/App/eAHIK5HxLF29hZFXr1DDHIT6Zoz9y0VE3WFUf3gBgZ5BPL98BXXHD6Nil04cXFxE9+dfIntzPTZOMjUAACAASURBVGoP0EBY6dMKvuhA3zffiOLKKmd4Awh3dEvmPj0zy6Fl+Gor4WLmekyVl8bGp7AwOY5odQViG6tQtnc3spOFWiCI6cs3MTM/hYYLp+FmDN0fwdj9B1L2V92yGQPfPkS4MAeN504BOYVSSTDNvIWpMTRfYA5CAK++voLSt/ajfPcetdahKPq+voRYcTYajp9CoL0Tvd8+RMP508gqL4cLHsQGJtB964aELwprqjF3+SYmpsZR/95JeMuJIRBD4GU7Rnp7UM2x5xai74uv4C4rRt2pY7JGmJjE61u34d1YhU0H92PiylUsRoNoOHUKCHswcOOWzkF4H6FXA+i/dx81b+1D7i7mILjFiOr98jJctRWoP/Y25u4+xNj0JJounIVHK3YaCD13WlH/wRnkFBRh/NY95NZWo2DXVimlxKs+vLpzF0X7t6Pq4BGhDw2VOYTQ8t45uP8/5iBQRlJ5OTrgOIVnziRJ0a4A1ve9qSRFlWDuTHYLfo9uXb/WtDiHWzduSFJ+JatWVl7rBkKygUD39a49e6RchHCsyh1k72KsTOJYNo0KLv4bMRAysNpXx/1PTQtpniNdE20qfO09cYLLnkkvBkGelJ7xqxh6wTB6vrwEV3E+GpgsxnDHkh99X13GsjuCbZ98CCxHMXPlBsamxlC6dSuyvFmI9AxgcnIMG47uR9nePZi5fQ89PZ3Y+cF5ZFWqU/3A7btScbD3w/Nw0wBY8mPwyjVEfW5s2rUTy+3dGOrpxYYtzVKlEJ6YRGBoGKML0+JBKN2zH4NfX8UycwXeP4NIXh487mzMP3iEvqdPJanSV0EFm2iUhR6/wHDrHQSKclFWXSPjnertF2VUyzCKNwtDl69hPhTAtvNngRx6ECKYv3kPfS9eYMPWJpRUViE8NY1A/5BUXtSePIaCphYMX7qCkCuC+gvvYbl3CI+vXEbD0UOo3svTNnvILqLj4iXkNtZhU0LWe9xQiPUPouvKdZQf3oeSXbsURDJ98OEIhtraMDM1gR2nT8CVzxJjNbfl7m68vNOG5gN7UcwkYulQuZLXor2Dokh9+bnILShCaDmA2YVZVO3ficLt2xF+9gpjbd8gu7oCObU1WJiZw+jwEMq3N2Pj/n2I9Ayj8/pNVB7Zj1Im9vEij3z9NTxFedh08hQWO9rx8sFD7Hz/nIQYxIMwOIrOWzdR/c5hFLFc9FUXBu49QNjnRmVtrYRQhnt7xHvQ+PYReMsr4f/uGYYfPkZ++QbkV1VJqGnGv4BNx44iv7YWi9dvorujHUXNTahr2orRlx3whxfR/OEHQNiFqeu3MDs1gdKmRmTn5mO+uw+LYT9qzxwTw2X8VhvGpqaw7dwZeItLZCr+jtfobruLpvfPIHdDOaYu38T06ChKazcKvsbCxIQYjo2n3kJuTb14nnoufY2sukpsfPsd5WHTlyApEmvBQZK1dHDl/TY9jfyUnIhtylQZWgbeX0cJ1vKJDLy/TDDnLrErI8XjYk/ZW6WyJJgLdssqhzUNrc7wxe3bt7Bn7951oCQ7Kr719m20v3iJ7Tu2o7S0FLXMQSgoTGHtKmGnsN/jeNd+1oF73MjJyUnZtyAhu4Ax9UBQegXwfrPKIDnvxvIQv8c4FhdfdVBTVyr8c+t8peua1PiqRL1kONxk2hBQhe11rT0iZN8J0E7qBHLpbhaNCi69qbDWcCZI1zHWj0uC5hpGhQxY4QnzG/TqsGxwtUtHLhVdpHcFcxDY1W4luJICpAli6uVLxHKyUbq1SWHdzy1jsrMTfk8M1Tu3w+P2ITYwgvHeXixpLPmSomKEIyH4ykuQV1WF6de9mFuYRd2O7fAU8fQNzPT0YHZ+BnVbtgjkMWvwp7o6JTVuQ2UlPKEIZgeGEZicRg7c8BXmw7uhCDNL83CXFqOsbhOmu3sE8KeipRFLXg9yfTkID49gZmwUZZtb4C4pRizmFthhzp25LJGBYSwPDWMZESmdkza2xYWCneCrJA5CGDOvXyMQCqJyczNcAoDjQmxyBhPtrzA7PoacvDwUFBVJCd7c4gKyy8pQUFWJud5+BGIhVLS0ILS4hIHOVyioKENFfYMCLfL7MdHZA29RgWALSJKfZlTmIFDfu8dn0HXlpqBXtpw7hViOaq9MPpjsfY2lpXnUtmyGm54NbfzMjgxhqKcHmxoaUFBVrXsL6LwdehgE+NIFVyCMcHcf5vsGMT+/ABTkori+FkUMWRDIajmAcGcv5gdHEIiEsJzlRQ5xEhrrREFGhscxMziEPJ6q6zcpIRsIY7rzFeBzo7SxEf6pKQwNDaGmpUVAmLgXowtLGO7rQcmmWhQwrOMPIjgwjPneQcSWlxH2uuEqLURRwya4CvKQlZcPtz8kbv3FgSGJZ4cKc1DAsdbVEk0Hkf4hDHZ2IhCNoq6+AeFIBPOBZVRtaYGHJZwMu/T2Izg1JwZWNNuH4uYGZG+qEeCjiZ5++AMB1GxuRhYrNmIuBMcmMN7fK9gW2UWlkmw7192Lpckp+JmrVFSADVuakF9XLUmK/ufd6Hz0ALVH96Fk8xbEoGQIZQ7lHb2fPESpEj4DISgpZm9uVvZiYAdXdjGlZyhRliT3MDHyGajIiK8iJeT6XWZ/HEtCoSEPmXDI8Afzm0yQgKTcLiW3lVRTHUnZ7tkjHmNTphsJlykUrWDYRKPSr8ZIukpM50r6l8gilYMgyZMrU83iIs3o5QEXAgG2Oee4LLDvFh0R1z/qca6D0Ev3rjBeqmHQJCeIOAivu7sxODSI4eFh/PYPf4gNZes4CGlthLY7d2UR9+zfB6/bLYAWolhsWruqNafLVpYqByMZ9kTXo3Vs8xuZWO3SdY3Y7w4sV24AAxEyLeGMGl8KeZvfEG8AQzgO+ioIGlxEtZS2e4mXRkAPVzFC+EeeXpnIo7N+XdKWFYjxpEOlo0WiZNvp2m/pLEhgI7UrBU2RgD+qq6HOhBYBQ/TFuOAUySAnnLB0GpS+CuGwSiaSzGNVjWCg/GkZJv8J0PXuyxG0PRkLAZusqG2GwDUEGzOalxbhZrKpoHsa6IvCfVqgW+lCSL0wwv4leIi8KOPR1QKCKGk0PNAf4vsiYUTDQbiZ3Gk03TKgvU2eTtIEgSDmHz3D4NAQmk+9jawyJkhp41PhRuqxxidH5EmhqjS60WpCJ5pKIrB5q/4bBbh/GS6GZYzmONZad9Kc7lvyhdGgJxoGeCo2aGVmgSsAJnNcJvO5EOG60/BmlrlBFmWeqrv4HPmWCaS6nwB7V7CPhWkYE8yL95nrb1kf8q8G++Lc1dIa8Lt67eT5mMolMJq+RYIKYd3NXhR6PCZolaaxruSRxl+BAEJsIJaXD5eReBeKYvx6K2aD82LIuZirYrnYe4beACcehIQOkKscNhI+kmkvBmLYGH1h0gkL7Q1YAZO/2vh0ibaJHGszqpoJbgTplYCCa2Mu1BHCk6uUYNIYXV5awvzcHL598C2OvvP2ehVDOrry7wRK2rChFC1btsjtmeAgOMpB0MrJrlJVukgDJdk0KETUMBnQRkzKSiOnfShMRWZzs4hQFwFtP8dDjArZ+PafsVsTnMAfhEo2II/tMI4YAcw/sW+4OHVpCj+yIZQYFfYv1RjIZthHv9bwjNn+CsM4NCTsDoxG1sw8ep88hYtu+3170/IBs/wVr9j9iFKkju6X/eiwdbW0unbAj7IhqbmdzCPuRbO9JtrotXvwEP5CFB5pBKau8PA4+h48QtnOzShu1gBhlgGofKjvV/tiJYeM7qTO+N42bXWIQao1HOwtSTAnRzpYe1V+mQnujb28BSYpbtu+fR0Hwc7i37t7V8obCRxBRbSyt8Dab3G6YSTRJZNM2EyQtTJJdLHpDTCp4kQeZ5KkKMlHhE12IJDXcBOutprSS0GabtkVMFHdgMd+sqlT3cWxhiIR+BwrIxNKwM4WUOEcrqMDIabipA6QOrWCXB6bkCqOTbt2wMew3BqXdAFkP4R0TY6sCiwWUR4a28Y0K2toiNg39Byj/GVit/CEz4ReJ8iARomwg3WUXg2WcB9zGpYWF1G1e3tKGjpNypapZ4Dq6viwsm4g2EpspEf29s1b2L5jxzqSoh3peO/OXRQXF2PbTgKXOC/1y6TMMRMDwXFWawaZsI6RFJNzJ9IRXJoE0QVq/ySVSZJiJh4ENiySKKttA0G4xZkm1h5+JwficJjGUTwOm47E6jTl8BAtBfsx26Ei+USE99tfR+U9kbMUogx/2WjlK3uLBoJtZZ/BqVv6UUVU8yabFxOZJeTj4HK4JHKIkK5+TgwEB+Mxb03qmsjmVeLdXGUfZNJ6PpOku4wMBIcHL8f7JJPDXQboi5l5EGx2/I3FcP3qNezcvWs9SdHOfrlzuxWLiwvYtm2bJJ+wnjknL44Hn+4dkoPArm024+pmTJ33W4VMKgmiT8IMeyjELwqxJK1sJPQlDVSQFBkrXLHR4yk/8UdUcg2T+xjrTxDIOv4p9xrj1XFNgiRR8CfGI62JOok/S6c8nYOwtng1njO6X0ZWVpYk0M6S/eNSz/BakdWbkCRkBu/lXiJi8n6PkUxk0tUyUivAiYR0ja6PuvOhTkNITEYyYusxhPxBeLK8Jr3kFaSfmegVXxHVEZHVlwFkM/mI62hFrDPXQj+jh8nTLeORXhN5UgXqJd/Bqj8t9CN/RYJhZOUyp8DCSMkGoBHPZs8SxjzJwwYKnclWdPVaWVt9n/zIMAZzfIxLtbVN3mHxteczCfk9K9Zv5e5UDXjI99a9ogwT87JsAfKkIJtaQbUIQKXplfAFhT6j0Bpp4Ii3zTKoFAYzf0X6MtmQ8kW/Qm0n4+UCeEVzMybJnSrNQyGuSlO3VYVQ4v5SNDZAeYyhrWKa6JcyaZr0koqBFbeufNbcJ4a8s8qHVcYpssjrXd2oSpaDbGvGdWRzOjuGmNi37OYYUQiPycNO8W/yolRK0JVvDZVZeSyJ8PSeUOYpFElNe+uCJjKL3MIKDglBm/y42mrqQXKvsPulR3fiNcezYjOaHCTIk6RXyu6XiqGYZzcxMYG5mVm8ePECJ06fQvl6N8d06h24c/u2IEzVNzSgqLAATU3NEnJYdVcmMRshLLn4KmM+QTKu+DgT30KhoDAyUa8S41IpNrJWCGzVSRf7mgmECXCnQGA5IEaL16c3/grpmDg8bjDOJTs3d4VRYQryJKXEuRDXQGX18jKUoUVpWfSwQlIkWiMFZaqNYt106h1ERRQkRSqv1TavmYil9oy0WI0xsdGoYlCDWKH7LIrTv6gQMbNpHEoCnGpPLemKhhAwhKFU5ymhL6iQHq8JRWtJsNZyykA1A5aXFhXamWBgqKQzGZmVbzT6niqpimFhaUGAvHyS0axPlVI2pU68ypBQdOf8KAj8/gAK2JGU75ewJNsLq3IrUUxGuEp/l5UlAb8f+YWqescAQTayxs3sb+2VopAMMjM9y6eSc7VnQJQcjSajn73MUYVt2EVSKkvECFGJj+K1MbLUOU7rOrLMcXlZeDhLGxWqokYZOprbEpiY36d7nPer9uBxhhHqJBi4mlfCEUHty81mVZEygpm4Kmtv6R6qgCtpysUQXFxW3QnFmBRVo+gmJW0yEcTkYbeUTQfYGjwSQUFenvATM+GFH/VEDO8g7yWNPBpBlJVI2bl5yqA0k1Ate8ti8PFV/mW/rHduLr8T33iKbY3qK61XuCahEPwBP/KysuFjkqaeS1z5xQGxjR1EHmYFh3RN1PMwjFnrYlhJzax8GoZsq5wy+pdkIPB9fEbkhD7gWE2hVFJddXMMSSfP1Q0ETROdcEj5xYqUOA8nMVaSwFCyO6pk0VpXXNcjKBVVUTH0VjCrbMaVL+JeZLKlMkQ0D9OjZM1lSJCrkXgnXuEV6ztV07qF+Xl0dLRjYnwCY+Nj+Ojjj9erGNZeRfXXtjt3xILeu3+/Os3FCIKmoYNtvMBphYHCQXDWzZGnCbrlnbi/JauVJwMH7nznOAi6xteuW17yCYiQZj9uLx02mYNg00MjsjCTDmridXAAeBVR43L7PPZOORyXTbQzK9sZkLMrWmOvxpu6UkRO9zYv5dWKKIPK5uU0HMW5izx0kEvCk7fKQbCbF6JO3k72ChUWnxFD2uYVI0S0oNbZe0BEO40mB/PIpLOs8L2EiuzNhQZJKBpBFqud7JzUabBr3BcnOUE8RUspsc1vkKqCneBATmSCg+A09CE5ag5lkVQx0DNkc03U3HVozYHstkNj8vny8hLoNd9/8MB6iMHO9mWZY3FxEbbv1N0cWRvrRLg6RVLMJI6VYRWD00xYp0LfaQwvk0xjlYPwBpIUndJYDu4OM9PTeJhS8SvdzEadth1+lntW8SqvalNkYLSm85at+FYGiaOZQM5S6YmHxDaxGAOIEUzC9hOO8y9E6jvjFfPU70CpqmRTSfKxPRenNxrYB04OHk4VsbBwJkiKDlFanfKwSjB3VoUluSRvoorBJrgS53Dz2nXRd5VV60iKaflfVTEUYgfR3TI4rb6pJEVxITsQFpmUOTo2EJwqowzQzjKBWs4kSTGe5+FAuDoU+k4FEsnrtOw2LcOnuEEhYjprQe7YCNEGgjMedp6kqBrV2Ff2Shlpj4BN4tHNzBix7a9QQ/Ak6SThUJwOMWcJvaKM+IwTHma5qtGcLT0BMqnrz6QXg1MDIROUQ6f7MbMKNOXvd2JQZZakaA+emfLk5o0b2Llr13qZY3p2B+62tqK4uETKHDM54Sp3kH33f2ZM9mZwEL6XBsIb8iBklJ3tVBlJnboV5Sg9hxrJR/bL9jLwIGQAIeu0gMOIUztR3pkKSqfGtFNlJIBWTpSwTqJzEmKgccDveB24psU4cupBIFCUJNDZM3cy2icZwL47XZNMZHf63Zd4R0a9GN5YFYNdAyEivRh27t6NisqVPV0ArPdisC77vbttKCkpwdbt25R3VmKF9jaL4QoTgWRXYBiJZg7wBr7XQElOdlmmQElvIsTAHAQn6+hk3sa9GYQYpFrAAeqmfMqhZ8NIiLTdUyODb2Ti1cnUQHBaEkzUQ0fAR/QGONi/Qi6e7G0qYZErmRhtDkNLild0JY5Nfs7MQHDeW8CpV+d7ayBkAJSUibxXyLD2Dh8qxLBjPQfBDs8zSZHmAJs1edjvwOfT2aNpntaZogmlWAnZo0nPa5uDjC/IgFahv1p2vn6FlMpImaN916GUCUmSos1nmJlPqOXk8ss1wggK0thwaSYbVVZppX6mG5seFybQrRkljle6Sf5BNBKOVyTYsN1UspZ9CGiRk0Y5ks0Tm7jloxGdfJQ0qBWkUAusFB6T7iw3pBHqTApbsSYmv6SommEbZelIalQXWPjQqMIwFJWFJ6WBmN3cG/Mb9uHCzQQ6A2/AxjoKrK/b6wgsyGliI8dFvieOvV0vDRu0JcDaplrDBPZXeTSqYdHqckUtq6o2EEh2pkYYSZ3WNReftbF4eoMa5b1MQVgrETQpw91UxKnCMinkmSnv7CBc6iGqhOmkZNO1+F74i7k3SaXga4hkCUVGHMC4SzqBsxCWCkHzG6uAaln3l567KrnWyc9r6QdZUzVBlfjOMkfdu2K1eZulHSxz5J7X+BXGdyy8xnEw4XlxYREPvrmPg4cPr0Mt2zEQWm/dxrOnT9Dc3IKKigo0NjaiQJd7pX4+UfGxBJECX5qErHLFn3CZZXvZuhGJtENaw0DgGgcCASml9PnizZpWfCrpHRwXy5G8Xk9i1Ysu+DOaNxl8SQOU5TVGaVG8lCyxWZO1UQiVFw0EGlUrXccrJYA0FQnppiJrNGsSWSWPk15h+Z80a7K80mpgJM5F0Zj3UrHq6v/V10aX1rGsimVsxBwQ3ADThEnc1QZdBDuA2e9asZh7MYWgpWEkjaqo7L2WJixStqeFvVnzppMf9Sly2e9Hbo7qxaCmr0rw1KVK6cziel2ayfK4rByWkirjUF4tCe66t4CWRBRCpB3LQkmznNxcNWtD9xglhbrM06hCpFIhr5DnmdCro6yrc7+L/Qu4JjHVcEyfdJJ5xswf0J6W5aVlKe8UAynd6VvGGJXSSGIaeNn5cQXnW4ao6U20RmJNCI3XAksyaBKNCaY95861F5qa+RW6kZS5rqo0Upr8hELINpEj9csMJSLrwvYdivGlHDoYFJ5RTeCMcta4ARFfI/07t1vkBE+S/I61OZtheBgsY3C0GEdh8qRX9TAwuUrfkUKh+QOqrJs0TpsKqudHWcSS2IQDzip7WWYTi4kyy+I3rGidxjMpxsXSUa4ly4gV01tCbUmy0fCYce4EyDIPa7Id4zer4ce1LNcwHFV4FibPxzSiqB6bCa2sS4uJy8GqGjFAk0rRV24YtffYNI/GpJS1W8azmgOSB07KFmnWpPu6GBvfOMDNzc6ho71dGo6NT0zgR7/zo/UyRzsGAkMMVLyMyRgteqSG2uYlOQh0Tdt0OQoDkalsnlQ5DLFCaVE6SL6SsheWLzkIl2RSWhTXQDYIlgEc6ptKUpSTkcvtDNLZoXs2E8hZ8QQJAIqNI7eBi+AQUY7YBdIQy0FZmZQtSumajXVXUt8xnLNTbwA/I884KakzvCF2vSfGNxzsLQVV4aw/humdcyIndCmp3dbzsiwOEVedlnWL/KLXUMpC7TJLZlUMEh62KYeFazMIxTmtYsik5DqzpM61E21pKPBAQ6ybu3fu4MDBgyirYMO0Fdd6DoKVJN/cuy9ljlu2qRwEp1njjqsYMsgYJ8PQQLCrJAyjYs3+4Ck441eepEj73HE9OJO1tMvcpi7KJN7N7nkxh2Ecp1nQTjP/hR9ZdpsqXLAaLfQpyAmvZFK+5bghVCZljhnUgztekwyqGBz3oTAMJAcKUsXUnWW/O+0Lo5SkwxwEGiFuIgPaDF0a9P1VN47L4PBhV5wY92WSpGh0jXVkHDk02pwYO5zDres3JCm/vGI9STEtDzy4/w0K8vOlF4OquXemjBwbCBkkH6lvJMWu08zsjZQ5poh1rT2s77OBoASf7ZyNDE4gmSgvxwZCJom25EnGyB2AGL0RAyGDXgwK9dNespYp+B2WOWZS1+/0tJpJ0l1Gp1WHnT+lWdMbMRAijrysmdArrXJIuiFjA4HvceDJzZi/bPA9w7W3b9xc78Vgd/G/uXcP+fn5Cgfhe2sgqBIWR+GCDNo9O/YgODUQMqrgeFMeBIcGQgYu88wMBBVisH0C0fFqJ7wiMdnvo4GQQZjMMY11spoTpLtMPAhOq6NE4Tl0mav4t3PERidG8ZszEJxhU4h3zilwmV0loe/L2EBgZMWB9ygzA4Gl8OnRPdcNBIeL/t/CQHDazTGTrnbfSw9ChkLPeYhBM4H9kKcgtzkqc8wEtS6DMsdMcBCcKqNMSureiAchgxDDm/MgpBfGVlHkGMApA5f5b5SB4NCz8UZQJPWed2JQZRTuzCTEYFO2sA8QyxzZzbGyqmo9ByGdvfDfwkCQkjIHyUeZ5SAQzMXSoCYdITJodW0m2NpVxBkKve+ngaASzxzB2trcxNalchxiyACU5/vrQXCOSZ/J6ctpzX0mHoRMPBtiVDhxTWfiQdClt+mKRAye/P56EFSjK0fK24ZMTDbyuI6OviH4BM48COLJleoNu4JVe09s3E8D4fbNm9ixc+c6DoKd9aeBUJBfgO27dr6xEIPjTFgCszA+boMBzI38JkIMdgicsMN01rSDTOM3VcWgqj4cNAYyap4drIljJZFJkqKRme4kiUwwHX5DchBsYtInsGVGOQjfQw9CBkiKTj1B6waCs8TRjDwIGfCwXdlCA0GQFHftWjcQ7Oiv+21tKC4uxtbt2zMzEJxCLWdSxeC0kVAG5UuSc0fL1YFnww59E+55YyEGnRzhQHlL2d73MkkxkxwEhyV1GeQgOM1+z0RQZhJay8yD4CwhLhMPgtOwTyZJdwpq2WFCnENX/n/PBoKsiW6Xblv2EUxOejH8aqs+ZD/ayEEgH968rpAU10MMNlaRzZqYpEgkxUySFJ3GrjNpjCPlSw49CI5jnpkYCE5P0RkbCL/6bo4KSVGjl9ngm4ySot5EiCGTKoZMujk6LI/L2EBwWL3zfTUQ3kwVg4bvcRSWcGZMioHgst8WnVspszVxmqToPKnTadlxxkmKTqsYMshBUGEyiWWsKb1CgQCuX7+OPXv2oqqmej0HIZ2sb715C+3t7di2fRvKy8tRW1uLvPx8lUFslI2kQNgyEviJWud2uRWinhWFy3J6taLsEfiGmaRZ2UTHU6NLAQymfmcAmjkwEARAjKh9BNgRuE57YEkCxRkICApbOmvXGC+FBV2U3qxVoEcNUECDAET8ElhbovzFVyYJ6CxhyQSxMBJBVrZGSEuzoAS7In1p668G/GMgAhpuOQO5Tvq2uz06d0PhTqgmQ/EOgca6RKNEUowqRDkupAUZLimqYm5ZBX/tNTv0JT9ipYMBrhMIBAVFUmKSGksg1XMG6htBj4iMSOQ6K28ZwHL8XaIIcQn2h/Ak0Sr1Zb0/zowMc6l+JUS6k7nrcJH5Tssk1I+KdvwGL1ZkrAUoF98rRJQLKEQ5ojWm2iQWQiuwxxgoAAmDTJhxdVnw8FLITvI9UeiEv6x7dhU5y2GEiAxomXs6GUP+5ZpkCXpq/MVWVFKD3mptCbWs+F4Q+IzLkAerIEQSCEdonAbS2UBAJAqkoHv6klAO19AxREUkLwp/aewrk2dSPReD8ArXcAWS4kpm1AKR/EU5kQqhNTW1mZSt6LW6LErYl1EiiNI750nwmibvE7X7FRdxj5Bf7Moifo/rziX3JKEirsUzRNHkGtr15nI/EpbcRHU11kGQ2F1yuFycn0dPTy8GBvoxODiE3/5/2fsOOLuK6+7ztvddSSsJSSCBBOoSGFFNrwZhG+IEyOeGbXDFTpzYnx3Hju3EKTbgRnFM3OjFpmOqi0C9GEwVYFBBEqjvant57cv/zMx9c++77705A9pv0ZkiYgAAIABJREFUJfb+grPavWXKmTNnzvmf/7ngfBrTOkKUVGrtcjXH/v5+mj//cKqqqmQaTbXZu11cJrjIyTOqjEGLaeK9xWy90GYhMBBMqyWFbpRRAZKoJPOMl4LGBG3ToMNipClRvQ6jIuCXjzGOLNnmdvDCz6RZIZt3FW+fqvmgWIjDdxbaY3BXOo0NDAQwOb780CYZEQcJI2bQJ1d3Lm926oOqFgMUpZs84jkGdZbnU2zbb7BflwGPfYSMqlDfg42MOQqK1xYINg4d8uJ/O7pajUKGbOG/EvZBwKwrYV9Ucg8e+xSVO24s6IIJMbBRUmJazDc4q6ii3GltsdxrXIhZK6W+g2Yo3n8UZzTGUWmZUax97vPIRkgiQeXlpeckp4sU6I4N7tJN4jsQ8ks48nKYMbZBitHlEvtdXeCo1NoyBgLPiS6Lbr/f/N023IPf6RBDnAzbui5kvPhUvyygWwx1Ooyn/t4+2rOnnZ566mk67vjjadz4cXGzMcKkaI/KqhUrqaWlmWbMmqUEE5MjWmCI/bjHmHxY63izF/IgOK7D0G17HYPAWkyG/OewD4pbCebEp+8+JDNSF6UrkMhuPzN7giff0UBQQhxTxKnIoCiZ3Ls0tY7WXZ48SgnCpNTBwYYvAc4Kkf9qTkp6f/NmSBomVC5wIYhOSjeMIlIIMTgaejmDSpZRJc0sGbZpjrqao4goySPEIFnzi594gmbOnEnjDhgJMZTcK9ZooiSgOjHIxtIv+aC+YWiYFD0MBA+FJDYQ3I701lB6MCn6GAgetL5+NLUonSfYuYUbNwbOx0CQAuJUZUpZFoNPTJ0FodRxzZIWrnMSrX5ZYmHK492KJEp6KAgVESqlLDzSe31BivI0PKHB7gHmHQqjbdgaCB7ARp/xcjUQTBbDrFmzadwBIzwIpZYuvVUDYShAil4ehP3JQEjvfZDisDUQfGoxiAsDyQ0EaXqcF0hxSAwEHTLYmx6EITIQ1CYpy2IQe/RGDISSGK3QpjNiIJTcg4f1DSMGQm56hqUHISY+XlKg9icPwlAZCDq2WnJs9Q1SA0GBPTVoyvEjQ+NB2M8MBKtct9Mwe4QYRIyjninX+02IYcRAcBLDYXtTlElRzEkPAKEEg+DBg/CO9iAMVwNhyKiWPao5+ngQJAaCx4lY0QDL4uNDYiDo+ivIfHC9xOV4PcaLMwSETIrKSyMrVCUNFfl42nxc5iMGggyz4RxiSKVo6eIlXM1xhAfBYcWj3HNDQz3NnO3HpChdMBL0u2n+fmMgeCjKoWJSFBMljRgIYlerHIMgZLf0ybn3MBBguJQhJOGKp/CQ+2FrIABkLCX+8QDdvZMNBFUiWmjoOeKbUqkkGwjA3I0YCENiIMiK/PggxkcMBFkJbp94t9xA2I9qMUi9Wl4bnka0um6qSHgRspRiuYtJxXyAyWIDwa/SoDSLwc+DIAQpCj2mPCcjBoKIJn+vGgjJJC1dsoTmzJ37zqBa7uvtZeKWuob6wBxAWtyO7dupv6+fWka1UMuoUQVNBXgQGhvqacZQeRA8Uso4BQ9pjgLl6pNWtdcxCMw6IlRIQxVi8ABfSd2zrm5AW1iHpFjTEBgIXiEGpBwPCZOijLXPh2rZZ+6HwkAQY0mkVU9HDAQPeua96EFIIsSwWBkI+zsPQueePfTQQw/TwVOm0PEnnsB6FQbD8uXLaef2HZw7PzDQT8cddzwdOmN6rJEw5AYC3EeIEQvy+vcfA0FecW0kxPAOxiCMGAjCQ8FQYBBkHtMRD4JP/Ya9aCAwBmExzZmzHxsIsKxf37CRnlj0R3ru+Rdo4cKFdObZZ7EB8Norf6FlS5fSKaedRmPHjqXHH3uM2tra6COXfDSWIvOtGghSN6hXLYb9xoOwPxkIcm+Izylyf/Eg+IR9pGvLhBiYQVPgbZPGu308CGJvgGZ5lHkNRwwEV6ZOh+hz3i1etRg8shj2ZogBvCr7PUgRoYMVTJHcR+vWradZs2bRGWedyRPa1dlJPd3ddMDEifxvVK568YUX6aOXXBIKQ5jZf1sMBLj/HfOovQwEuPU0VamzYDuCVuz37f0Qg7ygyvD1IHgYCEIWSczN8DQQgLCXFfnxNxBQgtudjEpOlCRPcxSDFNlykbFbqkdyNUBc1r1PNUcpDwLTOUuZFIcIg2BTLbuMl/Se/cZAWLKEZs3ej7MYgDEAI1RFeQXde8/d1NTUHHgQzKR3dXTSypUr6U9r1tBRRx9FZ73nPQVDDG8li4FPOXvZQPABKfoAg0YMhIQMmS/NIQedsWCz8zIQTMxXQoXrwaQojV17GQj7UYjBZ7ykG56fgSBjA/Uq9zxUBoKULlxoIQyVgeClu1ETCIX5SnjOjAcBWQz7BAYBlat27NhBra1juWqdfW16fRPt3LmDQwUHHnhgfhGSLNHdd/2Gmptb8gyEXTt2spcBlRpnz5lNZ519drgymv4QiJIa6hs4L9Sn3LPYQPAAKe5XBgLndgtqo+9HIEUpBbKXgeCRP+/j1ZKePEcMBLnHxcdA2Nu1GEYMBJn+YspsIUGYn4GAGkKqIFaxCxUpl2kMQutwBynCmnn0kUdo3auv0cV/+7c0fuKEoG8oKPHUn57iEqkoMWrCCKFSm9ks3XPX3dTc0kxnnKUwCNHrtVdfpQfvf4De9/730aHT84GKMBAaGxpyPAhcCc+dNEVsIEgR47qiobRYk5eQpZHf7V4JTlyAxyM9btiGGCBoQg+Cj5tZHGLw8iCgwmiWqw26XtITsReT4ogHQWZMe6QgSmV4uBoIkC+uJyLRX67Cru8bzh4EV32fSqdp2ZNPchZD67hhXM2xbdduWrp0KS1ZvJiampvok5/8FB2gDYTX12+gO399J5144ol05IKj6JWXX6ZHHn6YzjrrLFpwzNG5aYWBcPfd1NycMxC2bX2T9rR30MzZqjpjT3cP/fLnP6eTTj6ZjjjyXXkisWbVKmpoaGQPAsf9XEvy6jdJDQS2KIWuMB8Pgk+cVArWEq4vFYfFf+9QDwKfuhMg2HEfOZ5HwcbtI8OQeZ4WRxwNf0MaH/cg2OFCaELszVBgEKSbqs+c+NRVkJK2KYUnw0bsVwaCsF6ND4fNkHkQcLiDXi3hQcCaeuKPi2ju/HnDmyjpsUceoe3btlF5RQVtffNN+tBHPkITNLAQJ/43tmyhyz71SaqorGQ5vv3WW6mqsor++qILA+2KjfbXd95BLS0t9J5zz+XfP//cc7T4iSfp9DNOp/ETDqAXn3uBnnnmGfqbCy+kCZMUcNG+Vq1YQdu2bqNDDzuMkslBQr3zqdOmMndCoASDYuL5VcWxeeNSytWwX9mVvrkit3YzEaWSSf4Ge0L0ZHJdeVNoJWaCsxnUeRfEx7NZQugGteRZaMrQhvhdiXvEmZcZBn3W1NQqV5W1eJjBlRWJNXJZVBpMM1itokrNUdELfcxkKDWY4jlVYYbS1eFjyz2XeqxYLYa4YUBf+LRqlbEtcB/3MUEEVx0WW2VlVRhXUKBt6AfmHiccyHzgci8yaJlMmr1nNXW1ev6Ue9PW6WpucjwZmJNkMpkL1zkoQTwDb56SySINYkEl7jfWSlUV+o64p5bfIo8W5UGwxyz4foIGBwZ4XVXweJVol9rtmCiJ6xVpI7Somz6hyJiSgwNUVV0T754NrUdl4A4mB6myAn13k2HIViqJ8a1S81hsjJU/mucjmBMtc7kRMBpF/QFrEJdaj1nGZhHvFYU+pH6fzap2YXxDYb8iYw0ZBo4mVIK8xHrMANAKnJbAMgbOzLmkNOuWrKp8yn1RcmrWatw4QBdhnZSVqfVYbF816oR1dzqdFwrPfSg3tTyNWaLBwQFuS2V1lUO9by1fg0lO0a+orND7gjLi7PHjwIWWFewPg4NJnkc8Z4YZ/YZMbN36JnV2dvG7ent6aOPGDXTa6WdQ67ixcYvqy4lsNvslIrqqlE7fa3/PEm3fvo03YRgHMAj+5qIL2UBAJ2656WZqamqi8//qgqAJjz38CK1fv54+ftmlVFNTowU8S0ueeJIaGhroyKOP4t8N9KsMh5fWvsRKvLGxkRYcdRTNmz8v1rrCvTAQpk6dyptqKp2iw6ZPp9FjxrAywCDn7IP8+sbpVJLfyxMTWfyBYWDtr3h/Jp2iyiqNt+CJN/uFZc0bqdReDSlRUlILmaKEZfMidjpNj9hA6OujmtpadWqLGgihp9VTMI6gnHjDM6sx7ys5Bj21iJN6EZe52AcKF5IX9imhkYpy0kfHQb0LC4kNhOAUXUi5qoHBHKL/WMTsFQiuAjsyjDb0nRVSeRH7IPe8MhD6qaa2TikwiEcZNoScKCsxUc/gHiiwdDJJlXqN5D6kN6bo0OEZY+xUQYkVubSBAIUE+aqsgqGnDYQSysLZQDDvSRCvR2wSyqAq1i5r9LXBHmx47BopvCOjrgI2ChW6jLkvYhSjIWgXG7n2vNt7dqSpMKjSvOZhSOPG6FzYMqMmN5NM8VxWcrtillfoESPDKR4nyJei6i3hqspmWVZQh8LVQICsqHWS24hK2fnM41LkkBI3syJPrjYQsCZZVrScGpUUa+uzwZ5i+YKHrpTNxjrCHO7M2oo23Lb9tLxCVnBVYG2V8hxqnZ+C7sbhrtzoidz6tj9ptgjoYD4QlleouTfiog3NjRs3UldnF/e1r7+fNr3+Op12+unD2ECwevn666/TfffcSxfBQJg0iZXVTTfcSOMPOIAWvve84M7fPfoYvfjiC3TZpz5FDY2NOXVcgCNgx/Yd1NvTS6PHjKKm5uaC2mXVipUEhfeuBQs4pgzLtdZiZSyh9wiTyRa1Y7EXdufCOna8H9/PYFFi0xa45o2QSZ5JDgwoIGcpxaIHRaGmBSEDnD4zMpyDDwbBh7UvpPhKTTrvyR6cDjBCJBz+hE0ySZVshJTSLqrRHIuFu1EgXyyT6QyV4TsuF28sKSqXtItDDPCCufXDV+455OcA1sopEBi6KdF4icN32usiCRX56gn0SzT38JwJ4vaYd8yhJNbvF/aRtYvlHuE4VxlmAdNeUde1lcnw/uCq6/kTGF9IvmCMIY+KQdQdzA3jJTCOYi0utbftad9Dy5YtpWOOPZb32JhrGHgQrFZt3LCB7r/3Prro4osCA+HGX93AeISF5+UMhN8//jj9+c9/pk995jOMOXi7rpXLV9CG9eto4qQDafTo0XTotKlUU1fHirYsEJyoNZ47zgz09VNZeYIqq+DViJwEYhoJqxWn1eqaEhtx4CYnGuxXJym48nlTDk4guXbkvBzsaGXDRYUYbIvS7Oz6IKNdVHgdFnH/wAC7z0KuPfvkFkRO1CkHLjecouE6LX6p4xUEdHBgkE9rZcFGUejopT6GbwBYU1NT7cAerUx4blcmS1UuoQ/+SoL6+/u5TQEI1vLgxPUN3in8Bzd7niu0gBNhYGBAuQGjJ2I+8Sg3sX1hrvvg1amB+zunLOL0mXEkwADjEAO7zONaHjkSJxJshMBAqqmtCeFOo9Ksnkxwv8FQWl1To93/xksEr1Dgk8p9HN8YUCcpdrXmeQNihCxBTJVeXl6mjNaCz4T7g3msrKyMARpHv6FkGGsRbmAOrZkCOUEfAoHXBlqCDxP4RlVVtd4o9HvtBZgLKqp1kkryesR4RQ631gSFv4UTIdqGOXG6Egn2NqEPVTjhmpBl7PFer8c03OzwhlRpD2jO26eOu/nupoH+PtYpgTfEXicq1qSaa1xe2s0OuS9D6KNY+M+op6zRE1VK7gupCF4zSjdz2GtwkMfYcslq757pR26MOcSgdWSw4Rt9GO239khiHpXuxjesvsZqJiVf0He4WEfG6pRI5xJl1N/bywaY0atK5xe+8HfIZHVVtTbcVH+DoS4vY24gYPl279rNWYPvOfccah07XEMMVl83rFtPD9z/gDYQJnKvbr35Fla8F/7txcGdwCyAFOkTl36C3eBv17V6xUrq7OqkmbNmUWVFJY0aNcra8PS0FJmd1MCg8iAwVqKUgaAEOXBN253Ic2Xm/hi4wtgKjfe1RpcAAxvh1itkHfP3ch9VMXLgAypKesJMyxS4Let8msC9WGA4ebqeI9GPdAax/kprdKNPh8cEY4zfBGGfgsKSe45jq4kydSo2u63eEOMeR9/ZGwL3bMH7wvKATRgLP+SaNtMQ6oJ6DoYe4vAc63c85WQQkkkpnEesZg12qJwi53h3GrgYeyMubLixrOAbcM2yoaeVpVGa0W/okAzPicCzkUKIobxMbSzRq0AYCV6w8opKZ8Al5pG9IQiXFBpjK6bDfR9IspxwOCp/D9WgHt1ghCjxjWBOQuHxgpKJ+YDs80Zsj6f5OTo9OlSEF+aNsWl/MGZ6A8ko76QKMRRYkRG7CnOCk21uUzVyFNYnVlyW+85yjxNxVFHFLi6li1hPlAQHqHbj8MFyz2Eyq9FxFhmH77PqdJ8osw4r2rAJrf9cA1WoCHOiwwVxG75prx5zyBbPCeuVON0dNRASbEzisBJ4gsy82UMcqBaFReBnIJM8xso4UZlDKvQI/bZr5y7q7Oygl156md797nfvGzwIG9dvoAcfyGEQMAZP/AEUys/TZZ+8jOrq61kZ3XLjTWzxvPf973u7bAN+D5gU6+vrgywGDLQT6E63QkoHq3LOsam6u484hufjnnUgzrAH0ygL5wF2OA2E3sV4AlkqkkpfQljC0f3NmA1tcYvc2Wmi8gSVhfAERUbCKBHHjRtv4nbxfupqHqmFzTgHV5NKp3tJXJqIYWIzkmzeUk4HJcM40LnLvU9ojZ+Ryr0wvdcnxCBmntR6wpWhVcmXfIylfBYcisPmZXkmS+kLn1oyCJPJZNgjzVGYpqyyGIR1dDxST1VFUnAalBrZ3N95vByyGLBuQSGArL19otwzDIT777+PLrzoYpqoswx27dxJt916Kx046UA66phjaO2LL9Bzzz1HH/jAX9Oh0w9zHzWHO1cuW05r166lKVOmUGtrK02dNo3ArJgH2dcKWtFe5K7BfoW0Bpo9ekXvxXwr13SaqjViHOGCuPvM9/E1BdbK4RyUzWm5JGP6iXbhFKliherueN+DehjCj2eqTIgh70QbNV81kj+jLGorVyPvS+ZVxq0HN7N9MsitA8sFqGcAYwVgJ4+X4wUlxmhunQHj8hhcgRhj46ko9Qw2CYQ+GKhXdCXnRh4uTcxHBcBHpZBdek7gNuZwgaOxAwPMIObj+mDAqub7aDvul4xxMI8MUiwLPCj6XBo7dDC8cWN0TgrrwASHMdidbeYxzssWWgZZzvrA/fkgupxA26INw2iQXdPVTl4aXid9/RwqcYnDqzWfVuEofCMyOjbg1P4ThyILIubjpdOMcc7bltMtcXqGZQUHIg7JhGUyxkHBEsuZJTwnFSVwo7lvhwDTuunFMhowxtB5rFeCsE+4z4H8KrOTvYwqtBbWE4V8jdgoYXwjDKs8jQHUV2XDBO3MfTepPW0GJB88FNyS705C34H4dtUrGBfII4eUGXCYvz/k7TOQSY0fi4Y7OXskkaDuri56+eWXadu2bRxiOP+Cv6IxrWPiBGl4YRBQlnnNqtX07hNPoFGjRwcNXvv88/Tkk4upf6CfT/hHH300HfGud4lOIKWUPP6+euUq6uvrpVmzZrPQ41shMqYSW2sIaR3zwTjXPwNdYtzshbxvUC442cIQsZ3WhfqHe8wpx87CKKVf4T7MobOLmRPqy+gHFpqNnC025l4hBk2r7bLAjFJjvnhOPc0n/ikUyTHgK6Uo1VXMgFfgSYBN1TeK3qv/zq5WnLwim32cEjN9UYh5KMrcyBYyDfF7FWLID+MUkxsO44C63MJsxBmUwXcRKkorQjHXUw5CSxgko4xd1qYt9y734x5sEmiXwrgUNqLNePBGwa5plaprP1HoZ+Ap4NWJKmN7jG0ZYve3A7jNHnMDUoRXJ+LlL7gxG7l3HeNgPSJUZE1ktB+2fCpQNkIMubVVqN9m01WeIOChVEZYsbVinjEEYUUjDNa7wqG10pEMdgaw56g0+6CRPYQXEFZUBmupI5d6qpjcFxoLGJQcYjCpupbwFzJ4GHNmhWRM6/h+jRfr7Oikrq4ueuaZP9O7TziBxg5noiTTZ9hqjKCOUeYo3QzLp7Gp6W3FHdjK5k+rV9OY0WPokEOn8a9F6TW4X1ofncFDAuS/PkmWzJ+OatACMdqiG7ijmyr0DpcVbz0gHl8PhjSfEAPnz2NRuu54LCwykhmpOxefADCKeQBKqlVrRXHNB3dXvpfrVFpXQhqOMghwMVESQkXwapTahiyhFBbRMhuL+5x4yAqaJ3SBuwAA89a/UIYVGZMsGyXHobL35sSHgM7V6MytLKKEUFYUOZpDymlIR6rUXMFoqX3IUe6XLV7Cnvh9IotBOklv9/1MlLRtG02ZPIX5FCZOnEi19fUBCDffJxh21SuXG5DWyDCIgFujjdVAImySORBZiR5pgAkD6GC1G74iG0QbvCLn5E0zQtfkNwfnpZhTlRJDk0uLUAl7KoJjS/j8oixT9TtY1FgA3BcHaUZmATY8gEHjXeb5Jz7O62diqVKZErlxZKs9C88G0gPt8S3kP1DphGhTRYUBmxabFwU2RW678riU7rwhSsLpTuU3W9kokU/x3xhkBJeuQsxHyV/yFb2aWi5klkrrdrltTEyUZECKwYsLn5DUqRuGiyG8slVo/LjBe4IG5k6epU9gOKkjBq8MpOggxdtMWI9olyvGR4VkwOlgwl6F2mXWieFBAEgR69HN02ZAilFZCRDqERlSwNFIhlCcMW4ZXugHxljpltLtYuIyTS7kSkoEjxZ0kcLFxF2mkblxZACdIW0L+lB4zZi1Aq+Ouivu3rBewskeY8YAwoJX7j3Qd5B7w4OglWDEMxDWRwo4irCiIT0qPMZmL1Bzkh9as10pUV0QAKaLMahashCEZAwBXehvijsFmREbNmykzs5O2rx5E5166qnDm2r57d7ofd+3fNkyAg5i+vTpzMg4YcIBVNeQ41mIMxDsb0GBs4FQWaWWZAm9B6IghU525xtIJbEodaaE7bvMk09tIGSx4RlFaTIfQk4nS4FoxYcURDDKYTMKobOjDk42J5SBgFg/DATTl5CvMd9RqdjLTGzROuEWWP/QmfgGx2+rHdK9NFEJ4rdsIEQxCAX8c/g1+o5TNyvX0rqVc+cZgxAlzCkoiNhYTOqpfbovpPwUCpnTCauj8XFbcdkCp9Lw0P8cc1vEOAxu151Eql+IAKaogCk9qlnouO8GrJZv24VGQhkIFsI+b53kDzpwIeVwZ8eCNO125mSSDQRgEPJAdDGTmk1QJqtIn5QRVmAB8xDmDGmkq4LVlcNLLgZCWm3EyEbJP3nk5kENrtIhcLErXIgt91ELIbw2eTNKUDjeXaR9bCDobAE2qEymbezerSZMYXX0OgkabKbaZLNY4whdpGP9ISOkmFGdySo9wQePAqdvdN3yfmDjhtGaS1PWbTLplhFDI2ccKYPdHvtcFpMhtFLjHmT7RIoKxusLZeQjbIunESYM7SX2sjSTrj9nwtYMzC5kR0WeB36MjVzW3eakqroFA6Gvt482b3qdtm3bTps2vU7nnHvuvpHm6Luxv13PIYuhqamRps+cya+Uct+Lsxh0iEHkAtaEHi4n1WBcNHuZ09FeP7TXazH4hHA8QgxKaZegtI0I0FDw2CtiFlm7mD6WWetKeymUkvMgcPIoICaVFZVyVYz+N39FS9cWd98jTCbuC9y5wtCHNFzgFfYBpTGGWRBekoa9gCeALLoANM2MclhR6mYfiiwG4SbCcyKsRot5z7KN47h+NbbLgAtdm6gyH4qktVsvAvsw0vr3iXLPrgOwt+5bvXIl1dbWcfEKzm0Hfa4zwY4yKHgyHdMW1cLPOt/PRgs4DYRxPx/2MqlxJI55ejEp6hQ8AUOaT7qXuAiNT8qm5qZw3uw1URS72B0VjEoLFaaSOoLo7DUoxpLAONKnGde1rECdMkY5cZqjB8uhPM1RzYkobc+DcVUs97oGi0qPc5sVLwNBsHmZVkh1Ecu9kEFUiiHy0d0+B4+SHDYxU+Uk90y81k8rVyyn+YcfTmNaW+MmfXhlMbiJ5d67i5kUN6xnDAJqQ0yZPJnqGhtUrD/Wbard+LpJSENDhkEuRh6flmJAhip9Ce5GVRgnPs3RipUlspTsV+QkdtzPpBXGesMNexm7Wl3AaorMxbiz7dhq9P0qNq5DDDoVC+lbuSvasty/Ee9FXBluwDgMQjQFj5nuwKTI7GVuaY5oH1yaMMIkhh5CRYitMvd9CbexKoKiQh+52HVURpVL1p5f9B1uaWz4wYlaezrYK2g8Oea5bEYxKaI+hqOBYGLq4Uyc8OzYEqzSHDHGKcUQp69w4CLcN2BJkIoFpkrjCcubu5BEKDczvlulCa8Kreic5IPdsk8XrQmT39hjau9reD+zHAZMijk/bJ4c63Hn4laagS+cUmd5oQLiGYXVAXsqs4E6hBiMrHAYw0qlDKuWMCANJ064ppm1z2ZSjEYYtJddeWZIsVUmwOoaIQuyn7N+xkakXPkKd+RyIY3UYK7i7jevt+cIYQkUkFIZP9pQLGKRcCqpDncyIDLmQ6E04YBJ0SpSFshxONXTvMrE7YFTMrgYsybtz9ngcHud2Howdtz0QOTmxKGgnX5RLozjxv2iUtT7ed5Dnh32JuXSHF/7y6vU1rabduzcRWe/52xVbyj/GjEQ7DGBgQDehWmHHsr8B2PHjmWq5dAV0i5hVcNAKoDbgnh3IRCCci3D0gu8FDbrVkgqw0sCgENMdEDRW8raZ8ZCi70sKgTcBdMPHVtFEZoB4AMiwLPoZsnMZOpZLtakUzbtLUj9HH4/Qxs5tmgAYdFGWa5361GcJLhoTRxDmv0KW/Hpqnb5IMUCKpCZyAZ5jF25E3AyQNzTuR4BvqGrOboqY7PwQZ0bnvJCuAXFZ4H4tTKO9H19etQYAAAgAElEQVQskoUzLrAR5QqI2fMWnUM9s1kVu2bWzcBwKQ5CQJuw8cUCDmOnBRTQKudeETjZ667QGgOWZJC/oTAIOQMh/xN6PTIXgDJaQ2GpApsqxlGlOVY6ewFxsoWRG2JFtLEgvKbCWDzoCcXaV2hjiY63MvQUVsmtWigD9ZI6JdaugGgsjmDt5+SIjVzWRXa7IjIT0WvMN4CU2KD6ZamKloqjQIGfiyg7K5TI4Fxgb6IshzFjq9STZlK0PVQhvWgsjNz3AxZcMydxS8XWexpLgjeFZdhel0ZX5sYE+l7Vu3DAILAiVgYVH1YMW6WRL/0p0JZv27qV2tvaaP269XTKaQAp7gNUywVU9pD9GlTLjU2NNGvOHL3pCYsJATEPK83ppK4UuDSO5cNE5pNeo9K38rkDCk6GWVCOp1tjJLiOlVrHnq5Do+QcJUmcrsoLExa64we0UnINFZi3lizCkvd5ZYiJxljzWUiKCUlj1z4FtAwVritJFA+xhztbzNonLbrlgQvxw5JklEnoqIuUwite7TIqXj7rxIdBVIwL4dCtLIwjWLnappCHh33k3gez4VqkDGvqiUWLaO68efsGk6J0kt7u+9esXEUto1rosBkz+NWKAMZ9k0QFMbGBIMQg+OQeewnZ3jYQOD4uw18oAyFHSOQy/16LUspn4aNcPcBaYgPBa4xRzTEbkD65jTFqfbhbR+L4uGcVU16PAvIbHPjgCSurEPTFBwiJuReMl09ev88YS7EkqjqhO+ZKGSEeXADA6ziGPfTuLdYtLnJu3+ONQYBzSNAXeEOkIEWeF0fgLIMUZ8/aN4iSpJP0dt+/ZtUqtrpnzZ7Dhzu4Gl3dzCz7uj66KwBJ1WIQgsg8TkViIJVm/XJlRTSLUkT65ANS1K5AaZ0AdiA40hOreZSBTbnfqCYn4KR3tfJtGWfK2VKu1rAW8wTEyQwEqbepUL5/sfU8JLUYPECK4swSj+wdXwOBOdgEm5HK+kCWjJtmVXMCj6ngEOUBzpV6dVTIQHaQ8Cn3DP0t8bT5GG1+IMXiZc6x/vp6eqmnp5uefuopWnD00SNpji4ij1oML7/yMh085WAaNbqFpk09lBqammLK79oQstx6AmgHC0ZVwsvFRqOgKNMWUyI5Wo+gUFvxRubmZnISVDQ0IJ/i6frYWJhy1lFZQCiR342ce/NMoUivAfMovgFkfSBPv/ho489pzf1eqO9xYXIm8dE89i7zyV4gxiAYMqrCT+WAVKosK+wJRc6S60yhmgmKXCjFAK9ChojdnwAUVV6h0xYj7SoAQEN5XXBA5MpjFx8FhfMwMfXcvdG5DEKUBqQI3n+Lx75wlF8VnWKeDbvUtRZ47oZd9ZctNeAvFA9CHgYhIjd2ZB1rC3z0xjgsjnJQfVVESZrEqJTAGHAbgLMAwRYExFkAUnBTMCCsmktRB+DSoM/5BFhMZa0rDcZRZofsO50KGoCZzZzEyAee41/rv4GQCD+G8DpRLIWeD36W51HhKZwAl7osOvrNef0xBABRACk+zyDFygrmtDBEMbH6UbeVsTdcW0CXhVcFCzXFjOIXCF3AdoFrQgNBo9MeN3SM1dG1UQpt+MHY6jEzPAhYJ7HwA+vD5pvMTZGFXskfr7g1iV4y+V65VTEzBE/JX5mIdBqQInu/LfIsg6vp7uyktS+upe07tlN7WzsXPRwBKZZSEEQEkCJOQ/OPOJwVd3lZuVIWcYCVmPcZDn+1wHI3FDIQFMd6aSvUXgLF0hzj1j8vfqkbNKtIiWxgXz4MSvXP9I2tY2DfYoyQ+A1JW/mREE6hzUspMTce+9DU8AJBw4q7jXP9Q1aCBnhF2hY3j9xeQdVE0z8V9lEpZXGbXdymzJz0BVI8C41bXPw2zn4zspOJqeZYzEDAWCsPldvJE++C25T1bAk3u91OLnOOcEFQEConf/HKVYUIOXOnlMVqBMbHg8DEP26pp0ZWTBVTu91F5wSeRqvWR1T1xM0P9ATkHgcDs0oLbWSBTGq+gRL2vd6gVVYR5oPZQK2ScXlGjv4Fr8QY97fdLmsqgte4pDnabXZZj3lrTshLYr4RrdeSM15U84O5gdGIOdFenaguiZcFsLTCS6NqRMSNU5wBZNfeCf5urQGsCxhqPd3dtHr1ajr6mGNo7AhIsbSFgFoMzU3NdNhMhUGQlrHl/HkmDnGLYXrFsTzKBEvBR4FRIcBflB7dyB0eYC2fvH4xP4Oed7WBlVKVVp+EAC9p3jVvxFJcCE+krEaEn0xKY+p63CTDq4v8SObEB3vjE4cXGSHaoHRNVVWKyI/wilNrJVgHYW0BKeaK+6KJ3pyNNg02lcTtOcSAg5ejHhbrLj2HUoC5D1GStww7klEtXqTKPe8TxZp8JurtfOapNWuosaGRps+aqVJfhCQzUuIQX2XM7k/XU5FZlJLNzmdRSifCR+l5EP/4GwhS5SpDgEs3bp5GnNSLcbLHzcGwNBD0WUggw6YKoMhA8Ip3ywBxbLRJvBQeRpufgZBRkCDBJqkI1dyJknwMBK8NT8ikqDAI8My6HdSMESYyWjxI7ngehQyi3uPlIJOQ3aVLltDsOXNGMAgu+xdAiqjBYLIYpCc2lYrlnubou/DFBoJwk1DeE+Gp0GWA85wI2s3u+CwMKi6VK/FseFEtK0+Q6PQlHWPp/cPYQBAbO6G4qNvk+6Y5skEhMESkKXU+AGCf8WJgp8AboFKo964XjEtKw2MqaRdnJMB1JHEfAQAs2+ylGVLSOfFJUVf6XjYnKlUXIQa3dRJ4fx0MBMjH4kWLOK1/hGrZYXxXLV9Bb7z5Bh1yyFSuyTDhgAlczZFXmh000pOl9FzuD4pZLMGFWFQsKp5JUTVFxbpVRTDFpJi74qO+eB8XEtIgxTxgUB4CR70nVEGt6Dio+w0wiBniTOyegVe5vkbZ8lSxpmxsNcfoOODfduW82HKZNp0gRlIXa8oRJZWeUGauAykPk5NEkdbhMWaPDE+zAkVBGXMBIkeQIuaRQY28kotH7dE1FN1C7DbW2IlBUmHsAYjjOXFUlmqMTWEgW7pMPDMcCUVfwaIoAYLmijVpYpYYsFpIsoM5QYXNUpUGDfOmqmSJsUJ1RhXvzi2YKHjUyJsEpIhnIFuYFzBoFiypHgH6AMwLOVGx6EJoI7XeWYZ1ISEGtIa0vmp1sBOY06aZk7wKm8XkH0RJg3wDQIpm3dogSqPSeBQh+laxJgAIi/XEKCvoIugH9D+279FlwKyuOZBi8I0Y3Wq+kassGyVt0/2PbJz4JwOgIfclq77m9B0TOJWB4VEbIjFr0B4UgJJV1VNHVlcCg6gC58aNV1hHmoFTBGHAwgHnooZJ/W9BtlIGdQ6yLsJzOSC72ougO3p6emjTxo3UvmcPbdmyhc4488wRquXS2wkRyj1v3rSJpkw5mJpbmmnKlClMOVt0sVjIEWYWQynmqiK0mNb9io1LleMN0GoFUS6qBzAqYFFi8gM8r0I/xa8Y/Qw2IwbFaYVQcDy00QOjghniynLgGCWfEfewvh+bERSR2vBiVm1ECUAhqVLEBQBeMcxtXFYZLHTFFr5ttAGZrss9l8WB++xvWKglVTFTl9S2lbhlINnjx31n7vdouefCksOA1vIyvdmHIFb5U6NTARSaGxuLOU0V02KgwdaIebuSZag/1lTpV4XZKi2RKtAVfEMxKcaU7Y57hsFaaV5TzkRcXJEUmTgAxOm1FT1R5X1LMXVySW0LMV9sAZi+BIyFhnnPzEgUSQYmRawTlFK3q54G9+lBtdoKI5pLgzMzXoF1Yj+vZVgZxlEmxThomzIyIF8MUuSKpMW3e7WsFesmQLCKga/A5FljoZgUwwh7ZRuHDR0bhos5Qd8LV4mNKijFpJgrV2/2SEvfRYbRVGeEERZmcY2sF2uc0XcDgs0twMLrMsekqCszGk+lvXpD86iqcmJuAhZc09WQzrfaqGm2uQy1C5NioLsHed4Dj5P9ykSCwYnr163jcs9bNm+mM846ayTE4GIgrF65iurr6mjO/HmaflOWSyuOyWk3IOfUOV7mNCDCICBHHzR/7p8ZghADkNlCd5sm/pHEVX0wCApLgkUpc2vK/IAy8KAyDlHNsQjlapwMCUMZfrgYuL8lwhUxMh1kXxy+wzszacomFALc9ZKG1nwKoUnd2YpnA4ACd3lUBGGysIQUzCzWdyZ06QigM3MmnROf0G2QO+koKL7rhG0CwVrxxSC4VBiFcbv4ySdp/uHzR0CKLvO+etUqam5qohmzZrHhmcnI6IalBDt+QqaYyCRKT7GXyQwEKf5CeRcEoUVPkCLStyQETj5MitiIMb6SE65S4O4bkXiTgIGAEx6n1LlIs75HmF2hZFJGUytV4D5Grk81Rz/lKgQpcoqnIJXSB9/jw4jJHr13MEhRCDAX6S6TxSBlguXU073PpOia1g5dunTxYpo9dwSk6KRRYSA01DfwgDEgLqUL8Dg9rRn4BLUY2NKVCpmmKhUbCILTB+/1YuSw5Y52GS+fU5FPFoMuLSzZvH045qX1CLwMBMNN4TK+wfFL5qkYCgPBx6szbA0EjywGqUHlpyd8PAgyMKCPB2EoqJZ9Dl6SJcX6UesvEXDUo8y5n5GrqJZLeTQRtmIDYfYISNFp/mEgNDU2MTe1MhAQk3MvzSneWAQEO6YDPtSbNimP00B459wLPAi6oqNogXnUYvDZjHzqtkvdsyMGgqZZdBTIoTMQQFMroQ52U8ahbgrDPj4uc6Zx16A0xyEWhxX9wj66lrkk7ONTi0GY9eE6Rjm726fQngYYCjyNPrUYXMNewA4tXbKY5syZO5LF4CIAMBBampoVD4KJ+XJ5WbdLvLH4nKJ9PAhSheRrILgNk77Lo9KgjwfBI6UOxYqY4VCwkIfEQPAJMQjnfmg8CEJvU1CsqVw0J66K0hZb6el+WPMgcDFHCW5BltrMAGCUIpZ8Ywi4KZTHRRYmG5IQgwcuxMeDIC3WhJD6uPHj4rT3lxPZbPZLRHSVSLfvpzejmmNPby9Nnz6dqqurqLmlRdU8iCB6LcB7aCSixZqKJ7txMFKHGAQnFh8DoQBDWrH2iUl5pIBLDyIqZlKUFmHxMBCkjJgsBFIWuqGo5uhBeOUzxozVkRTswekOYyY4RfoUa2KPnmNVO55DLV8JARmVDw9CnBFi65Q8/eIbiixAfV5IfbvijozeYDAvZ1SptMiS+s4cPBzc3/YYmHBnXOJKbJ6Bx3hJPXpehfYcKcZDBquUJt+s+QL8HxgvpDK3t7dTb3cPvfjiC3TMcceNZDG42DTLly6ltWtfokkTJ1Lr2FY2FJqbmykTSrkzOdj5mb/9fX1sTXNqJCtBO0UwmjakeBBMXr8rpmAQXAvl5ZzyZMhQ8sj8I6tmMDlIFZzuFTFE4sBuXOY8ywU/OOce/PdamYd4EAxvgE6uhrsK7jC0y3AK8JhHtZ3+NzZ6pDxx2p45qRfLxtI8CKmULiQU6mNMnJ1/hXzwJPdHpYiZvHrrQ1FgJfgGUCAF+d0oqlI400mJFFKRDHcA98U6sVlaM8jd13wSSXyjokIVLIppg12kAf3A2CoehCo9j1aaV0ij5FLrVLEmjHEuTBbK7w+NtxpD9AX/oQhNwDVQRPMjNRC57RirgDND7baWmyCSuoWNBUVr4rxzsbsAitaAB6FCF2uKCEoBuenv71OFlFxOuFzkR3HUV9fW5AwY+91mHIwMBwWOdEEonWYWm+arR4MLCaWU3OeWR6TT+jssM3pOkN6LQ0tRoyoYcs2DkNU8CGYuolNiZgh9z2TVPFYWKW5lWwGJBOsI6Dvk3McVCgiJTcAxoiqSImXVlhKzBoJn9LdMESku6ha7GK2x0z/a/B9mDKP6X92quAGg15CyCfCzql1h9FZE8LlNqmHQK9Dd0PVBRwqBh3VfuEhZQvMgxBw683cIVawJKaGcSmtns9u61XTO0t3VNdU6XdXqeUJ5lDo7OuiF51+gHTt2UEdHB73v/PePFGtyMRBWrVhJleUVNP/II5QoIq9fgEGA0JQB/e4YlvCpLaAQ9rIUPB9XK04HRXNvowMqZQnjCsnCeK9HsSZx2EeHliRj7HXqRklpnG4FYYwgH9z15M1hUpnbWBXEAomRzKslwZL44EKwQbKx6tp3nJSQc+9YSMkoeU4lLVAQK06HiEMMHqdbH/nyKS3sin434xAUpxNgNni8kFHlKvceBbS8x0uQHQZDD2tLVno+o4wc175rjwt0kbOeAJ8FwPVYv0XWCuSjr6+PVixfTvPnHz6CQXAxENasXk1NDY00Y/Ysvt3V5WbeLQXt+KBteeELBFl1RJ+wC1m4MYMjpZwtaUXHGhSyPG0fg8qpBFqkbT6xVS8Mgl3K0UFAUT0PxqfzJumTSgpwWzbjnuJp5Eug9LzmJKYKYKkh8zGMxRgEaZojnxxLVxcN9c1nHtmDKfyOMCXWi2rZI7QmLZrnA+osJUv56ksOUvQxjH0wCK4yjPsWP4kshtkjBoKLAMBAaGxooJmzZ3uVFpaeVn02PC8DQQhUY+eJTy2GIeBBQLuc+Qm0F0i5DN2tIx/FJ41hiu9nHgShgeAxjz6nLyn+YqgMBC+FLETMizEIHpu9z4bHIU4huZJ0Hn0M6b254QU63meMXTYI6x6fw52XPHoZVG5eQ3jLlixeQnNGajG4zX7IQPBAzEs9CH75zShwJCtAI1343gaC2zCruzwWsY9B5bMovQwE4elrSAwEnxCDh9yL5asAfKKY+Hile3mURpcaxkyOJgx9yL1NKu/e2c2s8/T3toHA4U7QALtgPAI3q9ybKV4rHrpForqU+uKAv6KMdr08ANP+BhUORMUPRSMGguvE6fvYQKhvoJlzZnuVe5Z6EHwNBHmIQUaA4m0giDwIHvFxn83LY1EivsihQonik3pppPcHTIrFY4t5rlChJ8gXnS3DIOhWujt1lEdLGL9lFk22pd0/JDUQQBbEvAnun1AhP2FIZjgaCD4eBK9wp1CGfQ4fwq3CiyjJ57DiHyYbMRCkc1ry/rduIMjKBPtYoV4hBg+q5f0Hg6CPq4JNYvgaCMIQg48HYSgwCCVXYv4NfiepvW8giD0IPCcyb4DPhjdcQwx+BsLeHy+pSKqMLmSZ7GUPgg9vBBtUIwaCdE5L3r9mlcYgeHoQpCEGb1KaoQgxCGOxJQc372ireCBEBWiGigfBy4NQ0qMXHgEvD8IQGAg+XhohB8RQYRDkxrQm2BFwOsgxCHLPmZeB4EHKIw0VDZUHQdoun/GS6i8fqmUvD4I3BsHFQEgzk+II1bLj7KOaY0tzE01HsSbN3uaasshueb2xuLpbfT0IXhgEYbEmcS0GHgDhJincWIYKgyCdR4WpEPZ9uBoIXh4EmaHnbSBI0r3Y/sQJTwZQlYYYVDqwIOzj4dXx2fAUD4s0i0E2jz4Ggp8nyA10F6h5D4Za6fodMgNhL3oQIFeLn3iSZo1kMbhZCKtXruTFjrQPRZRTKcpzZXejoFiT2vCyorLC8lORnOWPjSPkKwvym5XSlxUG8jkZAKwma5c8xDB8DQRZjr7Cksjcsz5GmHRTVScpgAPc1qUy1uW8EV4nNqHnTGwgcGdkG/H+ZCBIN2J1UhNiNnyekRrsHnwW3vJYgBWx0OopFR7GGgfpWm9PD61ZvYbeteBIGjd+fNzrRqiW7VFZuWw5rX3pJTpw0iQaNXoUMyk2NjWpWuzRGLZmBrMBUMx6pQ2LogtB71nMwJdOU1WEsc8mHwzer7/HZExl5bxJMpmhxcilmBvzGRyZYKe8wmL5i4eRcxc1AhiMcsyOZxjPdI0VHi/+rqFWVe8CIhabEVjVgnYkEoXbl9VMiiCiiuF1iJL34d+pdJoNF8NCV3B7seaG25XN5lFmmzaadxiWNowfGOVgIFZUKvYyNdD4Pz1uEXY9GC2m8meY7S3CPxtsiIqJDSBIM77F+qLGO0sDff0UMKTFPRCdVpCmpDNUwaRHIanST6se5QgCE5ROa5msrlaOkYARVL3cZnMz8pdMpnisQBKm9n6UI1cyoq6cewW/5zkhxaQYYEj5rvDAqrFX3+zv72djPWBf5PmIv0y7BvoHlJEfZ+hGnudnDLsnGAu5G7o/oT4odkPeg1JpSqVTzAxoZCRK9mfu1cPCfce65zUfjGjB2efOQ0fguaqq6kAPGXVkY3DtnyFfuBRVfPj99twE7zGskODZ0ONlxr9Q6zC+ZWWJYD1Gv2M+zONIWWYDBdss5tCe+5CwGFCpXm8wPpODmnHV7rSljxVzq5ZlZh3FeKWteVFsiYUMUvwJcwJ2R4UpMHMcYWm0zhqQebyzhlk31X22/Nr6y7wF+ovnJEqkZ20vZqrMlpMaTLLeZhmOGtQRryX+zGPcP0A1NTU8N6ElqEtNd3d20nPPPkc7du6gjj176H3nn09jWlvjpnnEQLBHZfWKlZRMJWnO3Lms7Kqra5huuODJOGI4MDe5C8uhnrUMajHo2gIFD1PBolAimKvmiHKecdybUV+3iquiXQxcMSf9OOVkvY+r59mkPJFNMSp5yuVmChzp5RHeJUJbkelLsEE6gAgVy58De5nlzWAkOxY8MhJCGizOBNHGDhYyGDHBdKh2isiz4bXETyG8ZGipi+h78yeFsFcbqcuFb0BZsNFSjCEt8jLmjeBsjHgDIbJ1kJHJgE3QnPYLbsc6tGb33ZbZQKb09wOjNgbglTc/uT00Z1Bphsd4GzfoDuQxydTBlWH662KDbVj72Ci2PBz2t6w1j28YJsXCcxLeZAIZFnjnwl6d3DjmOps/vVgnkHdnbxv3RbnyXdMpMSfYUGNZNyN6himNtQGGjQsyGUy3XopGc9nizXJvGDHtHTLkgModjNiYzihjhOmco8Z9zPyrjTUXjjK2hH40b+Uo+mu12YP63K0KRe4wx0aIve6jKluper4n8ErHhYhjn1MymSiLFDazrEf8vbe3jymXn332GTr2uONGDAQXJcwYhJYWmj5zhrIIhek1Yve/R6zMJ66qarBHhLLEgEj77jK+efd4uFrlIYbcJuPaxmEdYihBoRrto3Qe2XABPbNgA/NyAbtOhr6PNy8YVIL0QOX92LsYBCk9sbDb6naPvP5hm8XgNQDD8CE+dwhDH7aLx7FLexuzsWzxEq5ePHbs2LgWjXgQ7FFBFkNDQwPN8sxiEG8sQ2kgSHL6PYwjR3nP3eap9IaCSVE8j5bF7zwO0pinDw+CByDOhwdBbCCUOP3HjaEPBkFeJ0EfCgTkN+Jv6A3f2XU0jA0EcEBkheWendfHML/RpxaDFwbBJ4vBEdgI2V22ZAnNBJPiiIFQWuL2DQPBh0lRaOm+ww2E4cukmCpZhCXfgyAEKe5HWQxihczOE3hP3HPbsyl9v2OoyHgEhqeBINMTXE6bvTru4xWnhWGU7tq5gytpNre0UENTY+i21MAgpTJpxglgTisrq7jipn0Bc5BMDgbAFJO9YrxICBW/1Xba34OcMMBcUNRMLI9GDwvT2lWIoXRhsxEDobRNELqDeRAaG2kmijUhJidEzItPnl4eBB8DQYiaHjEQAgyCswhJkdZD4UHwyWLwMBCkYYyhS3MUrhUfA0GY9TBiIORWFGqLPPHEk/Too4/S1jff5NLk9Q0NdMwxx9AFF1xAB0ycwEDAPzz+O7rr7rsY4Mil7isruRz5QZMn0wXnX0DTpk2j3/zm1/Too49xWXvgAwC2ramupgwR1dbU0IUXXkgnn3KKiMHywfvvp7/85VX66CUfpbHjxoVUAXQ9FzVzrNwbzDt+cAUejRgIzup3SG6EgdDUqKs57m8GwnDDIAzjEMP+5EGIzcApspp8QgzvaANBiFMaMRCU8MFFf9MNN9AvfvFzOvSww+ikE0+ihsZGeuH5F+jRxx6hE088kb7+9W/QmLGtdNUVV9CPf/RjOufcc2jChIkMwuvo6KBVq1bRjBkz6Nvf/ja9tm4dLVu2jCrKy+ipp56mxUsW08KFC2n6YdM5A+Dss8+iY447znlzfnntS/SBD3yAgY4P3P8AHXLotNCqQRtgvEjKPQ83DwK8LkyUhBBDxADSnR3BINizDpBic3MTzQBR0v5mIAjdgGKlLzXhRgwEZ2VlhhYnLlZIghOI2ECAZ0NYhEYsKz4YBLhNxURJQ+BBGDEQvFz3f1q9mi6//PN0+mmn0Ve/9jVqGdWibKdMlm65+Sb62c9+Rt/5znfolNNOoyu++1367W9/S9dddx3NmjNHVdpNZ+ih3/6WvvGNr9PXv/EN+tCHP8zpoNi0b7v1Nrr2mmvou9/7Lp162umc9oi0ZddwQFdnJ33rX75Jd9x5Bx100EF0xx130iHTpkYMBJ0lsg+HGEYMBOGm9ZYNBM4WQOqaY0ByKEMMIx4EZ2nwqsUwZCEGGAjOXYnn8CjmQfAk7xLFd4ergaDZUEUYhHdwiMHL00bE6af/8Z1/Zw/AtddeS9OmHxaSyN7ublq2dBmHehFG+O5//hf9/ve/oxtvuJEmTT4ouPeltWvp4gsvos989rP0uc9fHvz+jltvo2uuuYa+//3v03EnvFuwWJRn46c/+QmtWLmSJhxwAD333HN0zXXX0mHTp4dDDPsBBuEdZyDs2rGDTxlwS5mrt7uHtm7bSn19fYwvmDRpEpOHxF1v2UAQUi3z6Y5TZdxBPj5pL8MyzXEYexDEWBL2mcoAXtKTPT6RTgKkOAQGgubmcNWscg+CxTjj+BGvNEcp1fIQYRCk7JZDl+Yok2FfkGLbrt106aWX0oQJE+gnP/1vJQHZLPX09DLDHwzgyooKqqurY8zBlVdcQffcfQ/967/+K4cj0pk0dXd106233ExLly2jH/zgh3TCSScGknTrLbfQdddcQ1deeRWdcPJJjhKmblu6eDF7Hz56ySW0Y8dOuvXWW+i///undGjEiOEQQyZLAV+Iy1eGKM3RFaT4jjIQ3tyyhWNF02dMp+Pl+AUAACAASURBVNPPPJOnC4L42KOPMAsbjIOOzi6aMnkynXzqqZrgIjyr+6+BIFv4ytUn5D93WSD2PSMGgixUMIQGgjTE4EMdzKLg6mnT1N+KB2HvGtOlaGqjYi69nxk5wTMh6IfaP3MMji5LzY8HQaYnfD0IO7Ztp49d8lGaMXMm/fDHP+buwKtwwy9/xSd3AAxBoHb++8+nhecupOv/53r61re+xXgC8NQwq+jAAPX199Ell3yMPvXpT4UOfbffeitd/eOr6cqrrqQTTz45GC6Qv+1pb2cwpO2GA3ET8A+7d+6i//yv/6KZM2bQ33/xi3TTTTfSTTfdRP/zs5/R1GlRDIICKY5gEFyk8f/jPbDinn/2WXpy8ZO0ZfMWes8559DpZ57BLcLv16xZQ+e99700/oAD6OWXXqLfPfY7ev8F76cpBx+c1+q3bCAgxADRc138Q+ZBkC38EQMBoSLBPGLAhsCDIK6P4dEuH5Di0BkI7ix/gQwLU8SQ258QxJXFBgLPiTyrSOxx0symJCCWkqpxn2JN+Maetnb65GWXUlNTC/3sFz9jLwE270cfeYReeullat/TTvfdcy+dccYZ9B//8R/0y1/9kq677id0yUc/SgcfcjBTG9fU1tKUg6fQ/Pnz86jXYSD8+Mc/pquuuipkILy+cSNd+b0raOfOnUzBraYCjIvldPzxx/PvH3roIfrYxz7O4Mf77r2X/rjoj/SP//glev/578/PZBAabSMgRamEvQ33JwcG6emnn2L+/JdfepldUKedcTq/ub2tjfr7+mnCpIn87107d9Jv7riTznzP2XkxJfz9LRsIwzbEMGIgSE6rwzbEwHzxeznEgDRHpPdKNkmpt8nD1apKqQ+BgSDEFHgZCHEUuW+DLhzqV/gaCHju+1ddRQ88+ABv4scef3yo6R1t7fS5yy+nUaNa6D//8z/p+uv/hzfu2267lSYeeGDJbt5+y63046thIHyfTrRCDLt37aKHH3qIurt7OB3SUKiDnbOluYUWL15MTzzxBE2cOInrGKxbv442bNxIp5x0Mv3LN79JJ596CvMsdLS30xtvvkED/YNUXoE6CRXU2NDABkRtfV3h9nnIvU9IeSTEYE0B86HDCiwrp3vuuotaWprp9LPOypsk3PfYw4/Q+g3r6YMf+hC1jBr19nsQRgyEkos3uGEYhxje0SDFEQNBRpQkNCjcF8jwv9PXQEDPkEb4xS9+kY2AL33py3ToYYdymGCgr48W/XERu/oXLjyXvv7PX6err76aHvztg3TDr26gQ2eEwYJxo3TbLbfSD37wA/rhD35AJ2FTd7iA74EHYc+ePao4VjpFv/nNXfTIIw9zGuUpp57KhftgEL6xZQu98pdXqK+3LyhGl8lmqampkWbOnEUTJk6MBxKPGAgOM1HkFpSf3LxpE02eMoVq63KWWH9vL61du5Z2795NzU1NNP/wI6imrjbvTTAQmptb6IyzFAbBXLDCnnziSXrmz3+mU087jY448l2xrXjrHgQhs9hIiME9HKPjsENBtewVWx2CEAPcsKKYJ6RcSMjEhYH2OkhRLz9BNoa0lDp3fZiCFLn32Sztad9DSKlLZ3VoMpGg2tpaGjd2nDOhT19PL3MCjB4zWheWC6u2vp4e2tPRwcRCo8eMydN70LkdnZ3U1NBI9Y0NIgX+VgwEfGjRH/5I11x9Ne1u202TJ0+m6qoq2t3WTlu3vknTpk6jv//i39PRxxzDYYE//OEPdN1PrqNDI9kEcQ2+87bb2aj43hXfC4UYRJ0jIngibr3tVgYpHjRlcvB4f08v7dnTToO6Si7WJcIiCHHjmjd/Hk2OCWGPhBikM2Ddj1LJD9x3P72+6XX68Ec+wpgBXCgp+ujDD9OGDetp/PgDaMeOHTTpwEl07sLzqL6hPmcEZLN07113M1WnbSAAqfmH3/+O/vLKX+i000+jOfPmFWzl6hXgQQBR0my1hoWuU8QvEfPbuxiEXNUx5+GWbl4efXdui75RVahDtTkB6IyfybhXqDMbJP6/EBBnqjk690s6xsKNG+0YsiwG4RhL14k/k6JgbfkYCB5yzyEGYI4Exg7mEhUKr//pT+nBBx+kiopKKtfVRhGPP/roo+mSj32MJh1U2p2+5Ikn6Z577qFPfebTNEvrLVtmH3/0Ubr+p9fT1KlT6V++9U1qam4O/pxKpuiGX/6SHn/8MfrwRz5K77/gfGdxx41v1UDAOzasW0d//OMi2rB+PfX19VJjYxPNnTeXTj75FBp3wHhuz6oVK2nz5s1MdtTUovgSil2vvPQSrVnzJzr9jNNp4qRJpW4v+Pe1L7xAa9e+RGeddRY1a56G0M0RLMmWzZvp2WeeZfDi/PmH0+SDp4TfPcw8CDgILVm8hGbPmT28iZK2vvEGLVq0iJ5++s80ZsxouvSyy2jceCUczz3zDD3yyKP0/vefT7PmzKJ1r75Kv77z13T6GWfQsccflzMQMlm6++67qKW5mc48+2z+fWpwkB5//HF68803aeHC82jigcWFBYIIJsVZc+eo9wqVvjh2rTdJSd61jxUq7Qfvq4j5Sir6CZdhuISt28M+zwTlrUcMBKdB9gEpDp2BMBwxCKq0rtRAwMn+8ssvZ533oQ99kA82CJVuev11eui3D9Gpp55K3/n3f6emltyGHjeBt958M1115VVMIvRuK9XP3Puzn17PPAFIKbzzzjvohJNyaX+Iyb934Xm0cs1q+uFV36cvfukfnWTE3PR2GAiiDw6jm1WaY4bKIynzW7e8Qc8++yzXjZgzdy4dfMghQQVS6C/oI1FFUo9iTa4YBOwlTyxaRHPApKj328gQDw8mxd89+ih1dHRSdU01vfrqa/ShD38o8CDcd/c9tGv3brr0k5cFBER33HY758n+9UUX5vqTzdJdv/kNjWoZRWecrTAIy5cspfvuv4/mzJlLC448ktJ6sJGy0hDjTlu2ZCmtW7eODj74YEqlkgQLG5OsrFA1uTzJBS54QXCaAFd4ybSkBFJ7kixINTXVnHYTv4eFjybJVJJRvBWVFUFhkuLrJkvJZIpBOTnPRnGUFBQVCp+gKApqvedKu8f3XdVfVyxmFcxNXvo4hftVnfcq7UUojdxKITaYTHKKKvfFPGLXnuci7rk8e3iQcHHN+iJzZ49hWpcWBlDJ5cL9TLtaniuQwp8yNetDBe6z3GwOF2BOVFUZwm8xr+ErN974CYDciqpKKkvg/vwq9Obp4G/ZLGHMMCfRv7ERaH3M/B19Qfy1qgp17kPLS/3D9ElHL9BuNhBIbd4udhi48vF1yBfepxRnVLassUgQF/LBKZvzzu35No0KmpobeIwX5h2n8mDAzH157wCiPUspyH0VCvtE5iJmsNBurHmsd7O2gjnUj3NqJg+aNXBE1NPVxQYCGP6uve46qrO8od/+5jfprrvuoptvvpnetWABIcT64otr6Y03tlBNdQ3Nnj2bDtQu75tvvJF+9KMfcVpfXM7/9f/9U/q3f/s3Pvh84hMfp//71a8G3rTfPfYY/d0X/o5DDF/96lfo7//hH/LED+s079JDjPEN9F1ImvIfcSke5LLWhss9mBPIS21dLXtCocehkyFrWzZtpueefZa9NQsWLODwDmQF+g5DV1VVWWK0rHXnWJkxtFZjjArojGQqTetee5VD9ZDJ7p5u2r5tOy08byG1DmeqZeSmgqcAMZx7772XLrr4IrUpZ7J088038d8u+MAHgjGAYL/66qt06WWfZKPCXE+tWcMLaM58FUZY8uRiAttWfX19oIig+IBDMB4Ke2BXLF/OebKHHTadBpODrMQPOmgytYwepWqyh5SL/gcUgV4w2LyAtGYEuHEhF7InEspFB8HChhdo32IrIKFck1A6HIuOe7fVHvWqLGVSGSpjN2jcNhG3/pUww/WJTbKwSaSfZaCoUvIqZFB6Y4UbDv3HWGHM8jV4frtguGDzgkJWCGR7l4xpJTZSGzjqaCAwSBFlbF12O+3KZqBsQeR/ZFfV6VU8J8EGFzWQ8vuTGkzyBunM1AlDJJ1mQ8T1Qj/QfzZAHS60UrnZ3RlEeXy10ZZbU8UNBMhjQJdb1EDIDSnWL8Y4ZEyG1nD4m8wynTZkVKUNBMg7DhGY99ycGMvAXtFh4wB/6enupi9c/nl+7uprr+EiRea69sdX0/XXX0+33X47U/2CKOjpPz9NzU3N1NbWRnX1dfS1r32N0f+33Hwz/eiHP6Srr76G3n3iCXkzdt0113I+/7x589mQ++73vkdjx4/jn//1299mpkAQAl144d/kGwga95P3Ui2qkEfMuwsuRiKzDmL3//0WGKzwsqKqZCCObAcqvYR9BAeG+oZG/h2rZfBf4O9m3WugdrHOcMFAIQuuekYbpWY5JBKso7dt3UqdnR08Z+jDa6/+hb1KrftCuedNGzfSfffdz5W3kJoIV8lNN95E48ePo3PPOy8Yx98//jg9//zz9MlPfTrkCeASnITxV4oXz0NBYsByV4JzYHPKOfeX1atWsXI84l3vUqeV8nJRuhdCGmVl7s/wyRsK3FEZo6U4EWPTdsY56FALBEL0jDYQHPZ6HkCMPS7Xb7DVjdNadc7AK7XqeT5TaaoMDKpST6hQCcuEYJNErB8GguvGqkq/yiq7MejO8jiU7onyIHD+tqPhwvVE0mnV91LPaIMW92O9FGIbzd8ssjwnbByV+oZ+WCoreAwbMeReNI+2geAwwDjlYe7ZOHLpSxbrMcltcpV70wzQCX/h81+gnTt30D/909dYQWPc1617jSmCx48bz0C7p59+mn7+i1/Q//k/f0snnXQSbdq0mb761a/SggVH0veuvJLuuO02uuKKK+naa6+md5+Yzxp4zY+vpgcffIA+8pGP0j13383hhvecew5tfv11+uev/TPNnTuX/rhoES0891z6+3+MeBBKjFnosOIwvvvTLTCOsFaqImWni/VxT2cPdezpYb3S0tJIDfVhL13cs3zoLCuTyT2Maej7IjIMYqruzm5asWI5HX3M0cM7xGAGZuOGDXT/fffRRRdfzKkimVRKGwjj6dz35gyExx55lNa99hpd+smwB+GtCuDK5cs5xDFp4kTGQkw79DBqaKhXzl/7wIo4UswhGTShMDwqtXu22IEVz8N7AIXEHgRj8RU5SKF/2CRwSofbuOTJXg/IYH+/8gawZ8M64Bs/eGTgYOmiL9XVNQXCEvlfRj/wW95YrENU1DNrPg9XNtqFbBQIcqm+4JXYJKCUTAZL3jMhj4IaUnbrIfSBOTEP2I6UqNDAnd0/oOdRhYps4zJ2ESMclUqz65Dj0bFXuLVYoMoAhSdIN7xwhIHvAYiruqaGjVB1xY1u7uPYcND/qqpqPScxHzCCrQUDp+5UOsVz73Jhs1fhqFzf7VeadWJOWUbu8W4Vjgpf0eE2DjHICvqNEAuuQj6qQASyWCsDbHznGRVROdBNgNGGvlRVI8SgvTvFwKSZDLO0qlCc5qewO6A7z22NKIyerm76/Ocvp3vvuZeOOvooaqhvoMHBJPX193LFws9ffjkdf8IJtOn1jbRlyxs0ftw4/tbmN7awRwGMsL+88Ua64/bb6aorrqSrr7k6hC8wo3r1j37Euf/f+va36X/+52c0deoh9C//y0qIVEDUN7j44ovZ+3DGGafTP375y8WnXGOmQHWMgxd0EeQRRmtB/J0eaw6huRLIuQheqXs8QMClXmn+jlcP9vVzWFXxHsQLFH6LYxOCws++tJ6Wrfgzbdu6h8oTlTRh7BhacMRMOvLwqVRblVDeBR1oVCtb7Tng8Skvw6EW+ktvPIFHwtblQetooK+fqmqqWYflxFE9C13b3dVFAGDu2t3GBup73/c+GtOaK09gjcPwwCCYBrGBcC8MhItowqRJHNuBhQyL/sKLLw7a/cC993H85IMf/rDrnDrd96dVq9mFPW/+4TxFEH4X95l5OZ8KMQmOyHwf0B2fviQFoXxriuP0JSHlESJ0VTodQgxurmxeNPpELJkTdVqFx6V02CNYYml5uiqn1DnOO/eFU/DyXc/FBBVGBQwwibtWSuTj5Q1BWqQEyS+UFYwJDgswvmTzqEJF7uNlPC7uMol2OXloIhMLDMIXPv95evmVV+iySy9jXhaMPVIRcapHGAAX6OJ/feedtGr1anYbZ7IZWrZ0KZ1wwgn0qxtuoNtvv4OuuvJKuuZahBhy9QgCA+GHP6Lf/vZB+sUvfkn3P/AALVn8JNcogHcCYdxzz3kPMwWeceaZ9OWv/N/C4heNgLFnEifV8lhvbMEXaf3l5KExhhvkS7C2OBwsWY8cWspQotxdVrLpLM9F4bBibgQ27u6kG+98hNa9vpMy2SqqoEpKpNI0eXwzffBvTqcZ0/LTT83TMMQw7xLjKpNMMRtoIbmHHu3r7aXe3h566k9P0ZELFgzvLAYzGK9v2MApOxdf/LdBxgHSeNb8aQ194hOXMhYAp7sbb7iBaTbPPuccp43f9aY1q1axMTh3/jwGccAylmxGUBYEDIKrMHMMCvFb9xjxkBkIxjXtOnjC+7zy7T3SHL0MBI90VZFC4h1PTrercCGO7m89H9IMg6HJYtAnLhc3vtkk2EDQeAJHWTPYCNlmpEMykm+4rnfrnfAgXH7551jPXP2/lQcbm5vyvoj5BtPgQw/+lj74wQ/SkQuOpNGjR9M3v/ktBh3fdPNNTOZz5ZVX0E9+8hM6+thj894BD8L9993PpYs3bd5M//L1b3Co4sW1L9LnPvs5mjJlCn38Ex+ns886m7781a+Enoc+27ZtG+3csZPDH9gQ4YlEptiEiROoqsbNyxR+qVzuxRlVmjxPEo6S2y04eADAGV/4D33uHUxTR08f/X7Fs7Ro2fM0mIH3r4oS2TIqzxBVZ/vpzJPm0AfOO7qgiMLTyiFl0VoxYcUCQgwPyOAAF7xCKYIFRy3YNzAIG9dvoAfuv4+9BcxGxXTJ7XTbLbewhX344fPp5Zdfpi1bttAH/uoDNPmQ/HoKjus69jaAFF95+WWaOHEitY5ppcOmH8bgIYVCth6J8YfDhWZCDOzSjV4x3l24co0LuBjIy3Zz4xTJIYZyIGEV8t3AJ6MoePN3CAPoQF1i6ngGYJaB/j6qqbFDDEVGNotwCQqgkEKms/9FZX3kwef172Cxgx6bMzg0kj/kMo/x2rH7O5UOAVPzhzkXrsiFGNAuNV648rMFwj5rgHewIDneHwlbxI0CMkvQNrimGVCk+29/x4K48vd5HivKmQHU5YJyhrtRzYklTHFhE/1n5f7XGQnKz22cl8FY2N9Guzjshb5gXqLzZ15hLwV8A56NqqqiJ0klp6oF8NLBiaDCZAWCS5ETK9YW5JdDWDGn2fAYqn5yFgNCDI6ubRViQJaMzmKwx5bFWWeaBOOr1nzoIBHtjgauMRDXmjZ4ED77mc9yZUKUPB4VQ2IEV/ClH/8EdXV30a3/Sx88qnUMPfP00/Txj3+cq9I+8OCDdMftd9C/f+c7dMWVV9Ipp57CeBCw+gEgV1dXT9defTXdc8/ddMcdd/IB67Of+Qw99thjdMEFF9B/ffe71NXVRR+/5GN0zjnn0Fe+9k+hYYQbff36dfTqa6/xe3HBUMDaaB3byvUKxmm+GsgM9JSRf/tFuSHJKrkvL1eU4WbZsXpVOtbWdfgOvtff10fVNbVqoywCilI6RzHrIkMMBozaV+Oza2AMq28SDQymuO1V1djw1TsgNkp2VLAA64kzqbIJLhY1AIO9spr6+lPU1dNP3X2D1NM7SJ2dPbRzdwft7uimrp4B2rG7i/qSWcqWVVE2W07l/B9R2WAnHXfEZPrIRWdSVQXwcxjDcgYxqhCDkq8K6HuAk7NqDUUz6ew9AJ1B27AHcYjB0nn4Gd4IzDmyLHbt2k0dnR103nnvDVVAtuZueIUY2nbv5oYjNaTRIvR47dVX6Zk/P8ObEAYDIMIZs2a66FXRPatXrlSpjfPm8uBWVVYV3YyiL8fGAiGu4E2ygOKzHlKIcQC84DZ2a6oCawm8FHAFIqVOcPrCgkkODnDcy1iuxXQyCy3c8hYYsND95vcwQqBUEFOO63pcVE9lMaRVFoPTleDx5RTEkrUFtBGokemMzmYlVtpCgLGDeCQDQR0nEnPC88gGQmlZ4bgnUuqqq4LsirgxCu1pGnRXXmCM44bQAHsZs6EvgwPImRjqDwqZDWCfAim6uv+jYOK4dkT7ZjYWcyp0WS6c+QCch2UgFJVjyCTY8Vjui8+K6bvCOVQGxneMfRALWIKL96tf+QqvTdQbaBk9Om8YIOu/+sUv6Ze//AXrxPHjx9PmTZvp+RdeoEMOOYRuuPEGevihh+nvvvAFOmDCBGptHRMYCIcdOo0++7nP0apVqzgzDPUMQLwEXgSEEq743vfo05/9LL2+YSP9wz/8A51++mn0+b/7u3AbeLMZpP6BfpWhVFbGG+/mzZto/foNVFNdTe868kg6YOKEAKRcSpHFlYguNpcYT4QyDLap1LyzLoKeSKV1OK6AooiuU7BZauPefiLNYU2izt4+2r5rN+1u76I93dj0O2h3WzcbB/2DaeqDwdA/SIPJFA3CSAPQt6JCpQuXJWhwEN5lpBtXUhkMhEyaylJdtPD0I+n8c48KdIA5wvD6Qip8cpDXe8GstUj37PGKVUWJBOvd3t5e6unuoWeeeYYxMPtEFgP3tcAKNqchKCKXk7DT/hG5CVTLDfX1NHveXNUUIc+6V310KZhGSN7E/ZBWHTO4BceTl89Yq/GVkzFJKxpy381qc2wop0YK3XpSSmPx/RqkGU6pc+iQMJTBpxOcEgVZH+K+eGAQWFZCqbpvf9/91jzGyp0N1LQaRuWqlSt4Izn2uOMKZo3AkHhy0RP0p6eeoubmJjr+uON50wGj7EmnnMx57CC7gZdBnSwV4G30qNHMHIvCRBs2bKCTTj6J6urr6Y3/rXgL5DqqF0466CBCqGP5sqVsYMw7HNir0hfavP611+iFF15kI2HBUUcFmImST0v1nVJgblklJT8eb4rCy9bVO0CpdJYGEBbo6uX/2jp6qR3/dQ7QThgGnb2KH0dnU+FtFWXlVF1VQ7XVlVRZmeDMhJaWBmpsqqdRLfU0enQT9Q8madHSNbRh8y7KAoOQTVBZapAOmTiKPvQ3Z9C0gwtjELIZLfeu6WRGrzqQdwFYvnTxEpo1d3Zs2j8RDS8Pgtf8vo0PLV+2jLkYJk8+iOuOH3zwIVSj81wLRhisAyZO3Yy0rnTLMIDSQ4xJ5ZyXAKwpbxjBnQ1LHkZScFopdgAFkp8R8xVKkUWPZhE3qrLRlHuWPQjGnW0bbnnfg5UNF5khSoqcvuz7bff3oEKMh3yv9nGVN3Y1wco1rdMcIyQ+ORHQioQVinJbsmsUpx+bYKfIKZ/HeBAhBuXWC41xTJgI34FrmnkQohwFpjnG8LVkFSdV5oAwhE9WX0MibTUAtOMBSZR5ZxH3i+GaUGm01kAWWDOhMYarlb9tPhBvuSvgqALqKT4L+4p5BuMFbxNcrIW8OtGsDoSwklhbFTniLod1z7wRZozN/UVcCOxCHkyqNFrbhaDcBVoQ7fBOLoxhDi18V+QbUgM1rmsIfQQnSZdNM8695DBmebfo0Ao4aYy7GjoO8/7qKy/T88+/QA2NjXTkkUdy2CHwINiyH4x9lgaT/XwaLk8oLE2sRyCA3sPY0ZwsARmVDl2adwYvyOlPyD1I8Sp0GCPFxnWaBpLgnclQ/2CKDYD2tk7q6OymPR39tG1XB7V1dFFnTz/19iUpjf5qsCPCgOWV5VRdWUkNdTVUX1tJNZVl1NxQTa2jmqmluYFGj2qh1jGNNKa5hqqr4bXKjSR8q0+/9DotWrqa2tt7qIzKqKmujo4/6nA68djDCIEAxbNjjYbuTmpwgI11BowXkK2QOmbyLpUOncf/wXOSoP7ePi5dACMTGJMzzz5r38hi8JHft/OZlctX0NatW2n69OlUV1dHY8eOVWmOlgVrYql58fIE6kaoNEfEfwrGVoMGK1cP/gttxCU6BBcfwhgIS7i4pvG6IKXO8VSIGCbij4jhubAJmvxxCCpS/QwzYLGuwKCANW6HMUrNJY8Xco8LcCcEnhJtIKAdKv0ShosKS/AyLBEGgHEE5RWkFpV4TqUGpjkkFXWzR+0dY3HAdchpjlj4weYTMwJ69cP8QqU7leZoUvBi8v0sbcEhmSCMU9pAwNfVGGfYEFHeF/VcIfwGsBE5Uq2wgRBihzQDkVDfQDPj0hzjlCBuBo7GGN+l5MT8neW+QoBBQOqewSDY+ZlWbNyWHWZS7B9gQ5KNQ44Rs5M7NDEqW6WUc9y1V0N8H+9dGbWB6W4xEqC8jOd9w7r1tO619XTIIQdzpcVAX4QMBC1D2TQNDvSxt6S8TOmJ3HhqwQ2tBaTpZSnZN0CVNdU5T03MUGIT7uxJUTeKV3V1U3tHJzMHdvf2U1c3EPvACQxQd88AdXb3Ukd3HyUBm4KRosHi1VUV1FBfS/UNtdRYV02NdVU0dnQztY5qpLraKqrD72prqaG+jqBKy7IZqqtFiFRllnHf8xY8ZCLBuJu2tnbq6OyiqupaamhopsbGOqoAbxI/r1aLMRLwGmAQkthTOB1ajZfypuRELPo51t2MQdCYoDxjNUH9/X28zwHfh5LWp51++j4UYhhi+bc/BwwCPAfTZyp8g7R6nk/FOXGdBFi2DNYRXB4uXakrX9AabQkLU5H0muBKgwKXrgH0lDIK7PYPWYihlNcoMqiGnlm02Qjds5z1AcPA0Zhk4wEpZYI0UrGsaNIzBeQVuPM1CE0yXtKwIiEcJZBHn74P62fSGa5K2dDc6EaulUUKsRswN67f2O+6+1PU3Z+k3v5B6u7to67uftq+u4N27eqk3h4ABWEE9FFPTx8f2gAERdYHtuDKygqqra2hhoY6amqsp4b6Gmqoq+TQwPjWUTQGRsqMRgAAIABJREFUxkB1FdXXVlN9XRVVFRU3ZDII5NFjIrMZld7rwk5rXq9Ct26MtksXL6ZZs2bRmH2BSdFj/N7WR1CsCSVH5x1xeADAEqU5Iv8UYEBHhcGbF3AOJQF0uW4yzgHfEJxIcFpX1q27WcH53QKOggJcIQXnh13TYOATsEiyyzyN3GP3PHVxAS2fKnVciwJMiu6Kj9MPhRSqCqwlTHOU4mg01bJkXpgym9kaHZcjNm6OMbgr1xBtsutnkKorxC1IDwXwUCm6cNfOOzZ+H7gtrXkQojn6qSzR1u3t1NXVzV618ePGUGOdXrOOGKqBwQx19/TxSX9HWwcNpAGsG2Rw4K62LurpS1HvYIqNg96ePkVBD0KhRDkbAZWV5YyPaGqopdaWBmpprqempnoa1zqKWsfUU211BdVWVRK8BsAOuG2nYT0MfECZztpymS4fjFo2ndL0zO66hYG2xdKhdU2hvr4+WrZ0CQNN9x2QostI76V7UKzplVdepoOnHExjx7bSIVOnBXUcCu90OeMOsR0oSpUiVgwYoN6GjASTHqfIj+K/YjsA4D6C0gsyJayQHIdNtQfKVtZwg0Lhu4I7sdmBjQs843kpYjExXHwTCxQXp+M4KEt8A7GyXJpjqUlN8DcQYrDrbxR7Cu1ASAaDolD5pecEk4DxQhdQtMflGW5XMsVuUJeUOrQihYwXA7gtFhfXrlpOPQWTYi3SvUwqpd6To/gQLQeG5RDFYtChIp/RODA1xlxADNgbS5byoiBaVjmlTONVop6dWHAsUNSDKFqTdc72wRwDf4HUvZIZQlYn8Qw2C9d8eGYHHBzUDKKIf2vpsvy4IdHOgN2yj0NRxWpXsL/PxvLgxRKPi+bsl5Dl8Nij/ZLvxG3eVr2AqDMK6YfYiLBOMkgDTGRp155uWr5mLT374kbq7UlReSJLB4xrpVNOWkCHTh3PeoVd8pSg/oEBRvf39ifZ9d/b1089vf3UptMEQU0MvMDAQJoGBpKcvgcXPEK4PK8VKiSAMEBDfTVjA0bDK1BXRdWVCWppaqDq6jKqgdegWmWk1VTFbLQZVQyMsV3GyFfAEZWcq8MryqBXQgE5QdgA6ZcR6EAQZMIPRl6giyCPmEMVhjXvRciTUQjqUGqUuP46GEQh92WGSTFG4amlqMJbmHd8p9oUtAvdrwjjOvd08D63c+cuQkXP8973XiboirlGQIr2oMCD0NPbQ7NnzeJ8/samxoLx7rjRBBgQAuB6wuU0R52O43r6wkYED4XLRmTaKD19hYBBDps9viOteaA8CAUK4xTY9TFe+E60xGoxI4EBcR61GLCQXDeWgH3QpeaBbiyXZE0IyhcjtjiogaOuc+LBPFmojG2hMTbslgqk6HaK9qnF4MNJn0nC1erOQqdqo0Amc3ThRc1WnUbKvPeSjVgY9jEAQYmBwKWYIfeuXi3sUAgvOXo/+YCjOQ3MOsErfrf6GXrg4RXU2Qt5qAWClyibpKlTD6R5cw+lTKqXuru7qXcgSTt376HOzj7q60/TIHgCMgkaTALwm6TqqkqqrcGmXknVlVU0qrmRxoxppOb6GmpurKOWplpqqKum0c111NJYy83GFAQ+KeEYM5Oizbhqi3KMZQ05gUezvKJ0PQUjQ6ZImSREyh4q1Gxx9bbBKQ0PQhFPIw4Ae9raeB5eWvsSHXPcsSMgxVLnU/x9zcqVXKJzxqxZfDuDr5xz7hUdLINVHOO3HGKApe86+Tr9cEioloeCSRFuecexYiPEm0nRvYgUf0fMpKgrtYnmUR63HxomRXnhKSlbY2Hi/sKrVFEtCxSlSdUVAgSlGATp/dxD4eblYyAoXhJ32ndul6P7PzpL2D/7M0Rbd3fS/Y8uo2df3ExUhuqUAOBi40U4DaHRFCVS/ZTJpvEbqqqs5uq7COvW1zdSQ0MDNdbX0ITWJhrVUENNjbVUVwsugTIa19pCda70J9wXOWOjyx5h7kF4gYmhTHaBy8O6IrCrIa264VHNURDyW7r4SZo5a/ZIiMFl/gBSREnVGbOVgSCNR0pBikNmIHjUFB8KkCLc5hJrmg2ELPAU7vE4n80I884V1Fw3fCn3u1HG0loMmmpZomCkG5hPLQapgeADHB0SA4EpIGQgWIW/sEupO2gaoYHgoyccWpF3iytfCgIECAVsenM7bXxjO3X2pqmrZ5C272ynrdu7qH8ArnLs5prJD0xDmRSNbqmnCa0t1NRYTeNaG2n82GZqaqih+poqzgyor6um2mohADuuox4hGel4cWYH13uQ6SJ2Rjh62lhNCEup8zMCmVy8aBHNmjNn36jFIJ2kt/t+pDn2/C+t6WHTZzClbcuoFhVicFzQXLwErmlHEB1zB2gGPlcAIYcYBO7vnCsQsVgLFFasT0gtAiAOubQuwsyKVfMN2G72ILBmzZRx3aHccwquMKQJFXBNR1LwDcufoXPmt0ZdgeZTHNBTxXfQjJJhHw4tqqAh2PEwViqVtPTFJZINn4XTeGU5nU6lObopGE73QqwfsUWXb2jlksEYg8/CHqy44dZzhY2Y2SrBBcBjYk9CdMCVVwfziJTFXIZBcawH3o9LYWKKhCWsP6lS6mXxayv2c0qGi6c5hh9U6bppqqiygKA2DiEqCui7/kZJYHKQxZfWRcp02lqk+2wE6+9w4TfN/wEZCwp1FWuTfhpuZh7jQiC6mPWfzSoPaIIMu2eC+lMZ2g2yoD091N7VRbt2tzNQsL2jh3a37aH29m4OC3DsvKyKysuB2ymjDFI+E0gxraTMYC811JTRe045hubNnUqNdeU0rqlYOMrqIM/JIJVxkbIiFTbtRzTjauD9tfVQ9LN63QcbseOhgPUKANNMxx4DAgrpISXmXEY+oXVRwSVidURXowUFdMGDVEQXsAwjvTfgjdANsYBswE/s2rmTKZdRuuDd7z6BWseNjVN0IxgEe1RWLFtOr/7lL3TgQQfS6NFjaOohh1BTS3Nk4CwJgxVpXeDKx0RWoVRukK9qSYKNemIaTdQWQGld0OdawDO9ueXpIwbHqPrgAOmoPPXi1PTs/uvvZ2AMkyuZ5miZjgu1gSSEyz2jmmWQ/aC/FFFO5jSIDQ+LzAbH5PLo7YewCZfxxj0wCDAN6hfEKIso1y027uQg12JAmlLeZYNCeSwVYAdxe/x/uDKDSwOQzL+VjsD/qnAP2OtAjsJgU06VKx5bx4IDgVUNAwhLUCfrvPLenl7ehAMDtJgdgkWfRmnhPqqtq8sZFVEDLNjL1XijXaDKBaeH2mwM6lCfeG3koa5WA/lKplNUCx77IA3TQulF2ok553kE97sxQA25jtno7ORwgEABHLU4M+CGDl089/qbuk+QYcwJ18fgK84y1L/Ta6+vT5VirqjQBGHBI/H9wckLYLXqWl2LgeXC+py1D+ATDBwdwDfAoqfL8TIWwWpHBBgbAG0ZOKrfjeYFBgTkFpsr4AAoz6649ZMAjqK0cijlTcl4YDBi3HRqZ7J/gNtXXWeB6HhclJwrJrEyNgbB4TGQTNGerh7q6Rugnv5+2rFzF+1q66DtbX3U3plWHAO9/SyDGM7KiixVV1bQ+FGtNG5MMzW3NNHoca3U2dNDTz3zFG3f0U5pqqNyqqLKshQdM/9QOu+Mo6mhIUs1FQmqqaqmdEbl/XO1QtZlwSDoKVa1GNB/pSdyYL6o3Zqrk6HWSnIQQFtdTyTYrCGYFldBME1KT2C8K2zMBq97S8MGIQLobgCmMwpkHZURW5gtmQPAXNV4MaWb9Y2Rdcz/1DqKuXXKoe8NcZn9cls3qXYCRwNqbB6vqLGDF5eXUUd7O2MPdu/eTe3t7bTwveeNgBSL6V/zN4AUMTGHH3GE2rTMZLo8DEsfqTaw9hyBQcqdq93sjqdCBgMyKYckRUy5QV1PnhD4NE6egsqBXPiE8+ctBVls3LxSA7Mqp9nRQ4PPDwVIkVHOkvKyGt8SrRNQSszgQXD26mjMhqr14Z4WqoCgihXS6eJSuSjb7eYJ4T2XS3DLcCEM1hKkEPPcI1QkAE/yPOKZQO6LnAz14GDDh+HtiiNiDwHSjkPjZR8n841RTu/VesLZAZ/SRhd288iFryVTGWrr6KGtO9tp+649tG3HHtq6s406uweobyBFvX2DvGkmMkT1NfVUU1NJzc0NNHFCKx3Q2kAtLTXUVFNNE8eNpsb6WqpAqiDI4rJEz7z8Kj31zFraurWD6qobaMahB9OJx86mcS01lE71qRonYFJ0QmabWh94xkkiFVYpb4yLP6vSjt1Twb1CceDMQK8FQFAFZnYH2uL9pVJvDYFaT08PrVq5at+p5ug2/XvvrjWrVlNLcxMd5kmUJAW38elbuLFIBVltknIeBGnsWjwrsCeY89/d0PEHKar0HteLjQqhEVY0h9D1wyXuw8LnNCxHY5Jf5xgeM5/2KffM8iWcR1aUgn54YRB8amoIiY/YOHLgvc9NrVrzEg4IlREnB7VmKEWZTBklk2nq7h+k7TvaaEd7J7V39NGO3Z20Zdtu2tPRw5UMESEENXFNdRU11NbyCR9Mf9Mmj6WJY5updTSMglpqasBJXvXGNp+iotuPb/b0s5cBKYjB6lMZjs6bPX9HyOURpCUK1rx4nXjobgAnmZtU0C5TPVO0VnTdklLPwPBc8sRimjV7Do0d/zaEGADegqsPJZDx8wvPP0+9fX00Z84cRv/v69ea1aupqaGRQYo+VqgXSFFYGMfPQJATxvgUUhLNvwcgzMdA8AEpSufRx4PgQ5Sk6je48UwEc+FjIAhJn4avgSAs8ISNGMpV4g1JaSPX1f7kzCUg7CUeF81pwN65wheQHT265PCOtj206Y3ttKdrgHa399Ku9i5qa9vD9MNI0oFXCSELMAY2N9RQS0MdjWmqo0MOGqe9AtVUBTKhmsIGfData54INjxCI4WsRGJdxCWfZQBoi0faSY156SIPA8FH37sWNkN4aRmYFOfMpbFvFYOAhi764x9pz54OOvfcc+mpP/2JHn30USYSQsz+/Asu2OeNBFRzbGxooFlz57CQMBpUoiz0ydPV3ei7sUjTHH2QsNIMDkX8EQTPSi+yYWwgSLMYuH5BMkVVcdiIAiORRv35ClnanjTEEIAng7i9w7SYsJdE7mHkCkJeXlkMHq5WH9ZRbHoqTOZ2uSpj+23Sb8S1BEutsw9VCPuoo6uLtmzdTW9ubaeOrn5qa+uito5uDhMwaC2Vofq6Ohrd3ERjxqC2QBMddGArjR1VT3UIHXA6YSVVgInQMbLEJ3tpOrDmS5FW5fQxEJTHxd076edBEFY9ZQNBFlrjcByT6AlkMqWplks8A/2w+Mknac7ceW/dQNj25pt012/uomOPPZZmzJxJv/j5z2nipEl03HHH0u9+93s67vjjaO68eW6rapjetXzpUlq3bj1NmzaVRo8eTQcddBDV1dXz5MQVXwoihxoJq9i4EgxYMnuljZ0z3TbzhkqDplhTHJNiXNoRU4omLMYvh7FEu8D0FsItFDlZQihV5UAF1grinjHYLh4XMCmiAE82q6qIBQDDCPrGEli4zrhyHjYv/Xv1erUQglstABCPVzpVpFiTcnzaiwmgO7SR67IbDFTEjjHd4rxmm/7YdVFqUJ5kEUsVEnpWKrYYFQWwsAHgVd/QqMbTRlsbfaN/Z4pYceGpFMYYoM5i6CvlJcZJDeBRyDzkSz1hx9QDPrpgXsEgiouxJPF4QdUVG+Cli9bEMhZGCvwZ5zdAYVxIyZzWbexgZLAwPgCdpQbRd1XNUXnCrb7YOlobuP2DA9wPgMjUktKrBWBAXbyJf6NfY0oFI1OCibK4n1YdP/5oglKZLKW5KiFRd58yApLJLPX2JqltTw+9uW0P7Wjroj0oPNTVTV1dPVSWLaPyMrAGVlN9fTWNaq6nsWMaaVRTDY1uaqAxLU1MOAR+gabGSIZOJk0D/QrjorwbPLsMHmRgI7dfucf5R7APolBVeYV6BuPBDImacIifz2UdZJn7AIW9oIvKqby8ku828QZUODQX7lUgSlXnQ8mXlcVgy0awpnNl3XEggp5gMGDIMosPbeAbaBe8c5AV3dVYyINZQqZwHLOURr8Rkt1cLEbp7iKF9uwNReseU5yPicgC0LAOOZl/h8CzYDZVejVazVE9n+BMvddeXUc7du6g7du30bkLF751oqQXnnueli1bSp/+9Kdp06bNdPNNN9EHP/QhOmTaVHrg3vto/IQDuK75vnwhzXH37l00bdo0aqhv4PKloNIstE+E1aCiz8UCQnpNZGsMDYvRM4ZJkVNlrMvWmYEe17KNTZLTHAXWsQJSKba34nAo1QhOXdNpjq7xbsQJFXGIxckfHQRbwXKaY8qt1LVRV1ydMM3Cb29dgWKJET5mlAMi3C6PXSAEqow6d0t9uMs6FDjmvrahPm8fjtuX8Tu4HTmlrmBJ7VyvjYHAjJhxzG0xQWr+hsXyV8w+sPUs5FGxlCoFHtmrY6fClHvOGS6FZ4z7wqdtpGzCQFD3FpMGbCyDqMrJlNnq6J0DEdrCn3tLAG6LOarjCWyaHb39tHnrLg0c7KAdO/dQB7ACA0nq7UEmQZIyBMR9NWePtLTU07ixzTSmpZ5aRzfR5Imjqba2gimGRzfXUjVKBkavgD5Yr3lmkcTJ0wZcRjWcroKtf41MgXIcVv4fe+8BHed1nYt+A2DQOwiABDvF3qsq1WWr2lRvcWLHdpT1cvOeb969K82x14rvi+99WbGd9VJsx44dybZiq1BdlmQV9ipR7L03gCCIDkyfeffb5/wz/wxmMOf8pGDS9h8zIoG/nrLPd/b+9rf9KlySqvjpPMxBZM5vVfsqcq4qnpRqMVcb6dntYFolWJdeg8RtF4fYToKrGG2LU8E1LRchrSX03i5FaHWFSzJbzd0aBCFqnqRsd+Y7Zdpxggra02y2aGhLq3emjeSmJRdXy3lG8llOeWymaGf7Fi353Hr2LHp6unHs6DHcePNNFw8Qjhw6hHfeeQd33XU3tm37SMpFfulLX5K62y889zwWL1mC+QsXXO42c9j3I0mxuroaM2apao625BiJXXMHYUjY8kpStHU5eSEp2saVrTveA/GK7UVQZVpTQqMdbekvzcLf19srpM/yivIhOxSpS8D8c50aSazhL/KnjQcaO54nNpATWLuYRI9dpFtTi41Jm4p3qCi7ngIXSOpTsGy36eGFpGhbzVEyXmQzY94n1tLU2p1tV9gsgXiCBtlM/0JsBEnGwn43bWHV5cy2i8QSCEejuNAzgLPtF9B+gTyBPrSe60RHZz8CgQiCwSgTAUWTQyoMlrH4US3GNNepwkOjqtFUWy7VCBkVGr76YJ53FHc2U2DNvkXAt+VmRcIrTllks8coXoihXogz561DDIbv4pzmxXYrkqJdiMETSVGHGEzm19rVqzFr9iVQUmRO9Zuvv4G9e/ciEAzgzjvvxKKFi/Diiy+gs7MTT/7e59DY3GTZzJfX6Vs3b0ZVVTVmUklRL0amQjb8kssWIFgMGKdHrJUUHShuavQ9ZjGoao52BC9+kw1zONuo3L1zJ955+x0cPHhQUD1JPXfccQeuv2E5ysrLBDSsXbMa7/7qXcktVvnOftTW1GLBwgW46eZbUFlRgZdWrsSGDRvECJeUlEohFhb8oSGgm/6JJ57AkmVL806M/t4+/OqdX2HXrp2iC3HbbXdg8dLFaXFXzlnRprDgRnhK3xoBDoJtPREF8L1UPtWVKfP2gD7BgJUv5MGwKjjESoRnWi+gq6dPdAZIHmzv6EUgGEUkTIAClPj9IjnMokPMHmhsqJHsqkkTRqOxoQLVFX6U5JsCgkJsizXZyRN7AgiW6YROP1oDBMvsMNuQnwIInzwHwQtAUOOetTCGH8T05K1buwazL5WS4uEDB3Hs2HE0NTdi3vz5CIXDWLtqNaZcNQVXTZtmtSMwnX8jeR6zGKoqqwQgKHJPyk1l8h62AMErSdEmX1eAi4c0R2uAoKC7ef7SCJEUZbd6EQCB7bDyxZX4/ve+i7KyMsyZO1dESA4cOIB9+/bjy1/+Ep764z+WOPT/+MY38KMf/QiLFy1GbW2tLPo9vT3Yt28fHnjgAfxf/+dX8P4H7+P999+TSp579uzB8RPHsXz5ctTX1Uvs+4tf/BKuuW74UF1vTw/++f/7J6xevRrz589Hx4ULaGs9i7/4y7/ELbfdlhyqjMHzHSjgZHoktTlsQJjlDs8LSdErQLAixEkWg07RN22wjPMIBgLhKALBCLp7+nGqjamF/Wjv7BfVwfMdnQgMBoU4yLh7SQn5AJWoqapAVWWJcAbGjq7HqLpK1NfyTwn8BfZlEpQniOuEoTtAGQqdfml2jS2ZVyxEXBUpy7t6udp1RDwIttk+XgACw7CiT2VOnvQGEDRpOE83cqOzbs1azJl7CaSW28+dA8sh33jTTblkGT1OqcvnMneIQSq7OTLIhq84UgBhZEIMljspwzZKnuYRINh6ELykObo/hV6lr3zlK1iyeAm++jdfxeiWFvk11Rb/5ze/iddffx3/+q//imuvvx5/+ed/jm0fbcOPfvxjjBs/XnQeWDHtH7/zHfz0pz/FP//zP+NTd90p15Nw+K1vfwuvvfoqvv9v/yYo3nQXs+Pjj/G3f/u3eOihh/B7v//7ON/ejqf+6I+ENPwv//IvSeOrPAgxKRFtesjCYpnmaBuKG0mAYBdiYMckAMNFlc6D1vZBBIIhRBJxnO04jzPnOtDXG0dn1wC6u7vR1d0ryog+H3d0hahl9cGacoyqr0FTQy3GjW5A8yjWJChGRXkOzwAxrqz2Zgu3WoiVyqK5PoXqd7V4mT3HOh34cgYIphNEn+ctxKBZF1b9aCfgJH1vmHpLvtG61dqDkN37by61fOjAAbz88stYsWIFpmshIcs2vexP38IQQ0UqzVGEaSzyfqzTfjwUFfGSFztiHgQLB4Kwni0L43jhICjVPjtxEmegki/w9b/5GjZu3Igf/vsPxUvmPs6fa8fbb7+FG25YjklTJuOv//KvsGvnTvz8uV+gsqoqeer6NWvxxS9/EV/9q6/iD/7wC8mff/sf/gGvvvKq3Hvq9OnG86PzwgUcO3oU02fMQFV1Nbo7u/Bf/sufSDjjX777r0mAQA4CjYBdiIELBdN7zfPdLttiTVowxma3qnbR2f33/aEEuvv6xTPQ2dWHE2c6cKa1G32BCAYDQQwEAohEgvChCIW+IilHXFdTiebGWjQ31UlhojHNtaiuKJHCRWV0DZgcHu0Eb22zW2X2gKp3YA4QrDkIl6sHwaQf3F4NT0JJCSSYseLUlDB4puK4WKSPW3Dn6JlZ9cEq8Yo2jW7O9jbmAIExz2eeeVrS32bOmomysnIU6rQm6u/PmDETtfV1Bp98+Z7CLAYa32nTp6G8rBwNoxpQWl6uXOdDaKZD+KOifc8JWSRFftyrpb5Y0v+cvys2N42reUlpnxTGGbZ4h8NXd1FoVdEaMofNDJJkMZA5zFQZU2PBhdiJybnSFnP1NtPjVAjHTPhHNlG6CIvokmc5suETaWMkrOSZ5dY+n3BrPvfkk5gwYSK+9/3vJ9OuqL8vYIV8iIIClJSWyEL89a99HVu2bsF3v/tdNDU3S18PDA7iH7/zj3jzzTfwve99H8tvulF5EKIxfPtb38Lrr72O7/3b94QoZHuw/d5/7308//xz2LF9O772ta/jvhWfTd6GACEcDkn9hhRhydGiTx/QjoeVbkfel8RGk2VCxkqU8tfcIesaGFk+xH0vycRhbZ9kqdz0JOLUuam/kfzJ8Sv8kyyU7zSvhObDcAwT6DD1OOuREaQlSXRwcFBiDFQq7hsM4/yFXnT1DeJ8Zx9OnW5HZ08fBgYGMRgICcmwoNAvdU7KSsg3qURzQzUaqsvQxP/W1aC2WmkNMLXQidrEpfgQU/BSqZAy5PRLptF5mPIYjSIeicJf6lIkzDEDnLwApu2xT41T/ZhSyWyUtKJbw49IScFjUTMjAqHqtGgkhIIipsRm9mM2Hr/qagqEqfdy92NmjkDqemaj0LuRnhLrPl83tr5EskdoVwuY6aXGsGMDUsVr0tsiWTiumGmO2d89dYV6b2ZwqCwGgu9816gRIWOYRcqMie9sY5X1MZSkqOY+6zu0tbahu7sLhw8dws233IJRTVn5g+YAgQ+lMTt27KiQq5hXzgnFicliMLfddjtaxo21tXGX1fkb16+XtA9yKhhDVjoI5dkj685gdWazFEVSVQBVzr0upOH6fXLQ6a9mHJqDhjnnqc50Bk7GgNaLFlPXVLEmB4Som2U+Lok6E2pAEIQkNfnd4gyaTa5e0zFYcYQCASnWlHQ5uq2XdnfKj/S9aMRU2qI/WXhKfW9GSpr+PHoPGCOn1gKJevkO8n8pLhSNsbhVqTL6Wm8hubxohODWbeC4FX0GxyBnvpDzYNd8lbYrKMC5tjY8+vDDuOaaa/H33/oHOZPv/MzTT2P3rt16kSvEPffcixtvXI5v/t038f3vfx/Lrr4aNTU18vsLHRSwacWjjzyCr/zXr6C8slIbi6gAhNdeew3f+973MHvu3GQTEGgyNCHMfRosnfHBtqY3oLKyShqVRVeefvppvPzyK+jt7cWf//l/x4MPPZwEnKJ8OhiQRaKosFDqWDgZB8rouHbKIv/LglgRqRpZXlGR34j5fAJ0Uv3IYmC6N9g9mq3PD3P3MDcZbBxyOTju41QWTLOXarCpjZNKzQ0NBkW0zF/iFK1hvr26M8eGk00g58uYTCASUN8uQIQnJ+uEqDQ4akQMBCPoDwRFVIi1Cc6eZ1gggM7uQfT0DgjAC4QiCEql1kJUVJSjqqIEzaNqJTRQ6i8Q5UECApYtJlAoKS5CabE/JbIm80q9E7kHBJgktorsbhIWOBNFhQZ4vsqIKhS9AW4MCPSGLljpCw39ZeQ2RMIhuQ8LjiWn+5B1T+9ORc8ihnA4KnZqVuHAAAAgAElEQVTFveC7rZFMd/3/SPplv3OzotK61dfkXvh4RkKKYYlmBsee3My5JtuCqfpSxhcrkroXb3ceaoaNZWYd5z3HlzYJ6YjAZWycSznnVAaR1oDQ9m7IF+nXZH+Id25IETj3zdXJ8g4sNscNpE+lwecCHml2kIXNgnwvgjCOYedrXLoUWmJDvSfngbJRLAQnG8LkJdpzUeBDf28vjh45io6ODrS1teHue+9BXX19NhNsDhDyGfDfhN9v2bhJiGILFy+W3arsEC1CDIrVy7UlH8VYL+pS4MiOCSsMVcviHUov3o4YJLsJx7CadK6TV20aX9M7cCulSvEg0ONi7v6mV0NW6nyU3izfSG/S448+hmnTpuFfvvddOYOG50c//Hds374dff19ePe99/DUHz2Fr3/9a/h//sff4emn/wN33X0X6uqUN41ZMYsWLsQtt90qgMs52CffYojh1Vfxgx/8ADNdHoR9e/YI2bGrs1PSJGUXRbe/rwCfvvNOPPTIw8n7sIJoX18v/vmf/gnr160XXsOCRYuG77E8IllSQMyUpKhLfVtl++gVK2sVzxxvTnDI9GHTnZSyzJwrqbnIHf9gKIq+gQDOdXTh9Jk2KVTU2t4l9QkCzDSIsYIg57APFaUlkk1ApcHm5jq0NI8SnYHGuko01ZWjrIiAKga/1gEwmSYK7NkpTzK1QdL2DIC08w6KnGunJqhUIV06Jnk+SJW3Ny9Op7rEUv7ag6Ktlww029CtJzKvpPfahRi8FGtSG4v8WQwEyOvWrMH8BQvQeLEeBAcKnTx5AocOHJQ88Hnz5qHt3DlMmDhR7Zqv8EOlOTKLQbl7P2mpZS+pMp6kNz2kFnnLYrAYAF4MpYfU04shKXKn+9//23/D/n378OP/+DHGTZigkZ3akFBd9It/+EXMmz8P3/zm/8TXv/510Qh55ic/URNumIWYY+vb3/42XnnlZfzwh/+e1N7gA44dOYJXXnkFPT09SWVHR5fixhtvwqxZM3H2bCtmzJyhd/rAxg0b8OUvfgl/+41v4OFHH5EFhWFBuhEJquil4Q6MmRh1dfU5F1ov5KuR4CBEo1QpVQI7JkckDpy/0InBUAQDg1Gcbj0vOgPUHDh/oQdd3X1SdjqRKECxvwTlZaWoqixHTU0Fxo6uw7gxowQY1FaVo666DNVl+b1cJu+l7Gj+EuJp92L+vAAEs29Xj9BeCMOwolxjma7qKYuBhZeSJeTNWsyWBOslOyypMmoSV3Pa10MqpeNNMPty3SeWGxxT3gL7e82q1Zg1Z7YKiQ497DwIG9etx9q1a9Hd0yM7pHvvuRurVq1GU3MTPvPZFRKLvZIPZjFUVVZgpjDKPVQbtN3dO65Hy0lsm8Vgi44FHNHrYGGQrPvdQ/uqiW/ncbkYgMBvWrNqFf7sv/4Zlt+4HF/7+tcxqjFV9eydX76Fp/74KTzx+BP4u29+E3/z1a/i4+0f49n//M9cLrtkM9G4fvtb38YrL78s3oLpWpzLpB0/ePc9/P3f/z3+4i/+ArfcrtIan/mPp/GP//gdfPvb3xFvBfvv5PET2LFjh4QrZKenAULL2BZMnzYd1XW1Qx4nOyNHEdPkZTwsLF76ZDiibSiREA8AyYP0DLB0MWsSsEhRV3c/evsGEAgo3khRUQGqK8tEV6CutgYN9VUYP3oUGhuqUV5ShMqyEoyqN7djtouq2nnY6Q2IwA4XI1OvzggBBC9VT714EEYEIBiOdec0L0Ba7JelWqsX2216jeggSLGmSwAQyNh+/rnnMGvWLFRWVWLP7j249957xc362quviZ7z9JkzLJv58jqdAKGysgKz5sxRIQaq9tmwuSmcbpHn6mWQefEgKDe7uULaiAAEC7ate1JKCp4NcMkMoloOOU6ip/932uIPf/gDjBnTgoULF0oVvJOnToFZLyxW9o1vfAM3LF+Or/3NV7Fz1078+D+eziVdmgIIsRi+I2mOr+EHP/ih1dw5ffIU/uov/xL9AwP47Gc/K5Kpr7z8Cm5YfgP++qtfVV6FBNDf14tz59qTcWFyRDrOd6C1rVV0FxYsWICGjCpuXsakKl9suPWybH/ndE4tHrE4MwkC6O6lN6ALp9rb0XY+hAsXoujp1QRC8hUKilBSXIziwkI0j6LqYI14AlqaqzG6qQY1leWorCxDxUV6BiQTxwLgO3wSK+EuAcaWIQZ6HDj2LfrFFuxw4baxd+Kl8ORBuEyVFD0UhLrsAAKFkqTc80WSFHdu3yHCLE899RQ6L3Tig1Xv47Mr7hew8PKLL2Lc+AlYevUyj9P/8rjs1wEQbBc8U3ToblF1zScMEKwXYm30LIyrEOCsAYKLmeVxmPGZmzZuFM2D48eOCzmJIbVrrrka933mM5g4ebKEo15/7TW0nWvDH/zB51FaPrz2AO/5/rvvYefOnfi9z30uV5pRzjc+evgwfvHz53D8+DHJ0KDYyaOPPpZXo4REKRJx9+zZLeCG+g5pIMHrLseqH9VnDUcLEWJiJC7FiAgGTp89h47OQXRcGED7hV4MBMMYCAbAYkm+eDFK/GUoLi5E06hajG6qRUNdJarLi9HUUCmyxFQlLGKG0bBeembikEdkKbVssQjLIqkJiMbD0QtAkPReuzRHW8/GbxRASLEZjbrFC5D2ov/hpRKv6RqhlBTXYvac2RfPQTi4f79IzT7x5JMIBAaxdu06PPDgA2Kcnv3Zs5g7Zw4WG0jEGrX+r+mkiwcIlgTC3+YQgwfXtAIIDH1YkBSTaaUXv8Mlu5/KiNyJl5aUpqf1JhLCiueOUtjm+Y6EYhszKyM9DTHfhanfk91OWWcyr1l9NJNYqApoxYdoGtCAHD54CHv27hHODb0iDU7oxAtA4K7QgkCX+YVMeWWbDgwGcfZcF853D+B89yDazneh9VwHBgJBBCMxhALcrftRVlwqdQlKiwsxdvQoTBhXj/racgkX1NdUiuAQeazWrAFyXBIk9JqPLxX6sAPf1hwETwDBA0nRkoPgLcQwQhwE6929sfyDDF8vAOHyCzEoJcXZl0JJMRgI4MUXXkAwGERtTQ3OnD2LW26+GcePn8DhI0fwxBOPY8zYKzvNUUiKlFqeM1uIRIL0LXZGtspiv9UkRS8AwYO6pZd4t/kSfXmfyYwLuv+LWL4446DLmgXY9uzdh8kTJ2H+ogU640ylo9mIudiEGLiv7eodQN9AEH2DIbS2dwt3oP1CN9rP9whvIBpltgpLb0PCBAQxFRVlmNDSKB4BggD+qSwvEvGhstIc4I85Xyrf16yjPBBnlcv8MgQIEmJg6MccJtl+C4XkpLKsRcjPW4jBEoB6sN22oM2rN/OyCjHEYqCIGzVYLjrEwBnWeuYM3n7rbZw8eRKRaETEhKqqq0RLnqmBV/rx4RZyEFQtBh62RD1bl5uXQeaFgyBxUksmrO23K1htboslFYm7L0viFdvY6pqLrMVwJY9pVc0xLrnw2Q6OpbYzbZIvXt/UoE9RXgefz3wXnauNGKImEKAUcU9/ACdbz+N8Zy/OXegW4aHeviACIWqBqLzustIi1NVUKPXBUXWY0NKMhtpq1FSVo6TYj1F1fhSZr3f2uv9eAILlrltvP+3SbkfSg2ARipQ0R0k9tciu8MRBuDwBAoGxlefMi3fOQwaaaYiBk27t6jWYOXPWpQEI0XBYhFS6u3sEIBCXc0GlihpzvCl6cyUfWzZtQk93j6SPscBNTXW1lY691KynUpZhnj4XYS6SmbXOh2vDuK4pPmRSujQ05HrXpkkmsltJ0a1Jkrm50sohdKdz5yniJ/k2YJKRENPsdy1Kk2cgcBBzhysCRvliuPrbyPynl4YiIMmXcr9bJkBhjj4zS8jKN+yTK3n8Zr67hDDCEZRXVgxZkHIVwInEYugNhFDElEIUihvfX+TIxQwdCFSt4zWUyRkYCKOnfxA9VB680IuzbRdwoWsAPX0B9PUF0UvxpzgkJOIvLER1dTka6qpQW1WBpsYa1NezTkEp6muqpVZBqWvdiUaCKPAVokBUSs3AaCxM1T5HHS9Xz6a+SdTxqFjI8aVFuIYfDwkRv6HwjamnUWq8xGLGNsLZqIidKDbnRvA7eCRtUVbFI7d8I0WcKLHN/Pk8E17PswhF2wqVUJLpwfei7TImaSaU9gi/Q95ruE2I/kYCXH6Lei9XSmkW++AMJvH+6lRgk29J2m6TPtHPFVtE3qgFoMpZpCxXO4gKLhUx2cYuNO0oQlF8KRQSjZW+vj5JNrj+hhsuHiD0dvfgw61bRSWuqqY62YbsvNdeeVWyG8Q1fwUfGzdsFLfruHHjUN9Qj6uumoqKTOPqViHM+NakymFy0LjlB92rthq0lBDlQKY4k2QZJOXkMq9LPUjkTbOBkGEAgigp/u9qg05GRpIsk1Qjc+mFadU+KilSbtcovpqgjGhUxHy44Gef/OmaZNzZEoQkFb+GU2FzDBLbKxwR0CbPUP461W7yP6U+l1xAAAG0oiiXxc2eJvPo5ipcQt5Czulg421xbmKZP8/xyNAgvXzJqobOc10CUtTgT/h8CMaA3QdOYMvHexEYjMAXK5Id/NLFM3DVlGb4C+KIhahmmUB/IIQL3b04296JM20d6B0Mo7c/hO6+IAYGQggFdXiDUsT+IjTV16BxVC1qq0pRWeZHfQ1BQTXKyopRWVGKispSUG9IKQHKsqi+WkiDQGhgEIVFJSgqLk2fJkLVd00dV7sqBdEiFOYS/0mOFTVmOB/D4bBsDpLjaxhcwXFFpUqOLc6trORD92IrXrOY8C1ENybrQpw+FzktIuEo4lQQtSjbTeDC8c2S42ntk8MkEbDTtogSak4+SWqu8d3DwaC0k99Ibli9BhcneYboWbh3KtkaWikpRqgMKEqK2YCL64P07agKGYlQcVXLILttQuaGQisQKm9IYUYpeXdjpdsvLsJ8TmpTrM8V+VDH1qd/n4A2H0GbuZIibaTIWeeQGE+1mtM3SnmyqKREK9rqCaGVPBlyopLi3j170dnVKVlNd997r5QVyHLk10E4I+lcW9Da1oaTJ05g0uRJIkPMRuBOgCjk9OnTePSxR9PU4K5EnLB102aZtBS+ocY+1ahsVPty7u5zNAYHv+wmbFIpPRQf4nsJas23M3C9p+ifW+wMrDkbsruPWhYFst99SUjGks1tq16mKud5SL/M55nJGDdSPIxjxfA6gnfuPHOFGFK3V0K5h1rP4+cvf4CjJzsRi3K1LkCRz4dJk5px3TVzUVQYR0fbebSePYeu3gAGgjEEQnEMBCJglMDvpxAT6w5UYnRDDUY31ojqYEtzPUbVlqOivFi8ET6pkmrolhZQBETFUBZZhZeinFucx4bjXmp9UC7cQvRNxNS4oBo+w4vKH8cj381mPgpBVXar5jEZayVF1gnw2SkpJnfqpu3lRbDOQ7aTuVte41Zde8aqqJkH8Spli7gWGU56aa/h7T3XHQKigYF+bN2yBYuWLEnTd3GZnfwAga4IsvsJDk6dPoWJkyajtrZGK3X54PcXYey4cbKoXukhho+2bkV1TQ2m6cp6tnF4qeYo+ulmk3KkOAi2g19t3D5hoSQPJEUvxtULSdEaIHgwSF4AtC1AsJXofX3dR3j17c0IxapQUKh26olYCD5fDMV+1l1giIfIjuTBIlSUlqKivFRqE7SMGYWxY5vQ3FiDUfXlqC73o9gQA5i0hRQpE7En85t6Sye0E+KyF/7xkN6rhZLsuTd2JGtbHQQCfHo+bXQgvNgiT0JJlgRzLyTFy5aDYMrzSCSwfu1azJg1yztAcCYvZWfPnD6FSZOnWKFSk8l/uZxDNCVZDLNnqaIzljn31nUSRijN0Ta/eWQAgr2hHEmAQKBnbPgko8xSHc/DoLcGCOJ6N5P15Sc8+8YHeG/9XsR8tYjFWfIngSLEURAPo7ioAKNHN6C+rgpjmxvQ0lSHxvpK1FSWoaykEOVl5p4Ni9dKthK1J1gfwSa7wilMZdzUHpQ6RwIg2AI91b5epJYJKMx3qrakbHkvL6Q72zTaEcpiuLwBQv7MGgL+9evWiVDSqAzBND1n8nsQMicXC8ns3btXpJYXLVyE4ydO4KqrrkJ1bY3xPLxcTyRAqKxQSopeFqPfKIAgrlPzwi1D6BN5O/k3CyColFhz45q3ebKc4A0gmGeWvPj+JrzxwXaEYmXwJYpQQGniRBzFiODapXNwz6eXoL7KLpMg+3dqfoGFUoFT2dI0XCCLkW0KoodaH9bP8IKOPCx4Mh5t0xzJyrcYw4mYCv9YXXPZAgQ9Ug2nsBcAliqFafiQiwFUBqm3BAgUSmKa4yWpxcCcyU2bN4HeBJZBvuvuuwWBsADMAw89aCYQ48UyjtA1bqGk3wGETxggeDB6XvrEa4jB3oMwAnLDlhwEmTaGHgSeun7vSTzzwnvoGYiioKAYhQk/CmNxtIyqwO8/fitmTRxau8H2Gep8DRCEmGt2eFKUM3W1Oq/gBSAI+90CSFv2idO+tposIwIQPKQQmxYSShsVtrUreLGt/HdmlkeeYekNIOiHWPAv5DuIJyyuMQ3JsOQ5hZIuCUBoO9uKlStXirwsVeQ+/OhDrFhxP0LhEFa++CJuvvkWUWS6kg93Ncff+hDDJ+1B8AAQvPSJJ4AgZbstQgxeDZL5RkKmlTcPglmIgfd/Y9M+vPzmBiRiPpQw6yPhQ1NtA25dvhDXLx4NyXbMPHTWi80u0lOf6MXe3oNgUer7dwDB0hugFjybvh8xgGABjBUI0wPbcE56AggeFvuRAAiXpBbDjo+3Y8OG9VKLob29HR+8/wE+e/8KVFZV4aUXXsDYceNx9bXXXMn4QMiYVVWVKhvDYzxSSIqm6mWXMwfBFiDY9vxvPUAwX7idppXMEsliMLRiFrvVg6fP4mcvvIvWtgCuWbwQSxZOgQ9R0SQY21yROxjgGSDw+38DPAi28XGLPklOKY9z5bIs1sQwhuWOWKW6cqyYjnvFv7AZX8qrZQ4mFUCgiqY5aRYJ6iBITMbcWrrSkU0vSsSiujT48O0lIQZKLc+5BMWaWKP+jdffwIr7V4iBWrN6Ne5/4AF55//82bNYds3VWLBwoek3XJbnESBUV1VhBpUUvaiXXablnj2RFH+bAYKuUmdMUvRk9C3snZ4tnxRAONfdj5+89Cb27T+NOZOn48n7b8Po0Qb1JPTOy5p/4UFnwkuIIV+611BvSEKUJ22EbBiH9xWaLlz6ibYaGB5AmAox+KwKUtiSOnm+tQeB7UWeg02T2YYYhDRsGfKTMWn+XuLNpACb6WZQvIxa+tsG4Hu+xoykyHLPs+fOvfhiTRScWfn8C+I9qKmpEV2E2bNn43x7OwYHB6WIU0PjqF/rwn/k4CGUV5QPqQlx9vQZBAIBXDVt6rDvxxBDdXUNZsya+TuA8DuAYDf5rY3+5eFBCITjeO7ttVizZRcaaxvwwB03Y+ncFhiLvXlYvEYuxBBLCUSZWCYvXkNPUsuW4NBDGwtAkNXbfCW2Bgheyj2LB8F8IZZuswUIXgG7tJfJQPFYrGmEQgym/AvlQbhEAIHN1tF+Hu+//x4OHjyIMBXtioslf/Kmm28SosOv82AI5PXXXsW1112H2z/1qeSrtJ09i+efex6jR4/GI48/9juAYNhJSgDGlnxlPsGshZV06pZt6qnXxYiGwm534GHHYmG82W2Kg2AneJWPpLh6+148/+oaxKOleODOG3Dz1dPgL7Rgs3twf3vrEy72lmmOHkiK1mRAQ3du2rTzEB+39dKMCEnRUxaDF4BgO7d0SW2LjAxPHAQ6BGy8RyMJEAxA2CUHCM4g7+7qkkwGyvfW1tVaKQEark/Gp9ElyJ3/po2bcL7jPG6/7Xbcesftcv32bdukLPXZM2ewbNkyPPjIw8Pe98NNm0UoafrvPAhS8+C3FSB4ye82Re3JAWi7SHgGCLRi2WOeB0+34+nn30RraxduvfYGPHzf1SgrBshuLjQtqS2xWEr2GW69dFhC+aaNpzkkriquaYuYL4V8RGbZ8EH8lniUWrjmL+Zpd5u7T7I+2KvL3DLNEfQIGKTHOe/oZZ6wZotoWZj2iXgQyEGw6HfND7C7xo6DoDY4lhyEkQQIBvNRdBC0B2FUU1O2oWeng9B1oROHDh3E4GBAaJ9cnPnHX+TH/AXzUdeQVc/ZfLJ5OJPa6Qf27UNpaRk2b96ElpYW3HbHHRIi2LljBwb6B0SrobKyAp9ZsSIPQNiCmppqTNMAgXXqbaRKJU4qJEUzg6SILvYsYMWlMXuG2GPL/GbZrUZjIqVtY8TtqjkyE4kxPIvv0CxzeS/Tw2O829aDYN3GtiEJ9gmlg22+XXtdso2VExe6sfL1tdi16wTmzJiMzz9yC0bVVgjxSu1WbdrYbrF3yixYyCCIsqetBwEeAEIiFoGvaGh57FzDLRHVlQbNh7FK87QhqnkIMYiXxgYgcDyyvSwk2a11X8QWReEjyLOwX94AAkGFRUVSIRBaABcP4SiVkWAbXtFzy2Z80bNj4Nmgjad0AbMPL1ooKTA4iOefew7nzp1DU1OzGHbqcBMglJaWYvlNN2JMS4up2fZ0Xj4DufKFF1FTW4PbCRBcx6/efgeDAwNY8aAiVeY6Pty0FTXVVZg22+EgWMquMieaC54pcUV2LOxMc1arFyUyRY7JT1pxt4sieFmo47mqhRl1rkfXNAukyHuZHl4Agm2aoxclRQ8eBPHqmNYw0O2TTT43nACe/+UarF7zERpq6vHYA3di4czRcoUX0GoFDOUh+uUsjJ4XkqJavM2Z6bIr5DWsGmV42MoTq0a2BFQeSPkKIFh6dlKVsoy+3ptQkpcQQ7KCl9F7qXFsh0Fsx6TME+sQg4fFXjs2bDZqiagmzuaZXwogrMPsubMvHiAc2L8fL618CfffvwLTZsyQHuDOxBnrquqfxYzP0tU9XV04dOgQZs2ajYqqyuQZrD61/ePt6Ozqgt/vl8qRk6ZMTrsD3T0kUdbW1aVxEHgSAUJ/fx8eeOihvAChuroa02er79O1aY0HJaJRJKTIk+GCb4vyBYF7cdHZs2cTUabKWAAE21np4du9pJ56indHIgLybNjsIxFisAZt7JMsLvBNe47huZffxWAgghWfvgl33TQ3aX8UnnJVxTQZ/bYLnsk9M86h7j/nlZXUslxjsVslQLD1INCzYenVsR4rUgyMRt/Qrjhzkf+1scmWq2qMbSW1GGwAlUf7ZWpTHWCs1yfjoWb57QogWPaJJw+CvVCSafbOJfUgHDt6FO+/9x4efPDBTySU0NPdDXoAyCP4g89/HqPHjJG+pefilZdeRldXl+RrHj9+DP19/Xjs8cfTUA87bOULL6C2pha3fzpFUuQ93n2HAGEA9+fxILBqJTM0ZsycocbVCBi+EXmG8SxxnTgS336Zvpcn+Vwv32J5jej+2y5GGc843nYBP3n+LZw4cwHXX7sMT9x3HVhGwX3Q2Wpu8i0/wvPpXt7K/ppEIgyfzzzEIGEym0XY8/ePxIV2kz6BGHwCLS2Ai6ug90h80W/jM4w9jXFgzeoPMHsOPQjN2ZrKnIPA+tfvv/eupAsyvZE1vZ3YJr0HTU1NUkfdy0HwQV2FQ0xTLC/Hl778ZTSPUS5PEhBXfbAKjz32GCZMnoT+/n789JlnMGPGTNx6+22pxxEgvPiipCnekQEQ3nnrbQkx3P/Qg8O+3pvvv4XS8hIsXrwQoXAQrCBXVlqmdy1MG1IeEhbH5f/J4i7/UX8PRVj5ziecDB5yvoiCDH1sAXwIRcJSjpdeEYYm+LM0xO+4x12Xh1nVzudDUWGRLjuub65d9iLUpM/nf/luEYYLCgpQKLup5JupglRZkDbDRuFoGCX+kiFchxxieghHwkgkYlLnXpX5Sa+F7m4B5TyIIxqLwO8vTrZrvrETjUUlFl0s9eedQxm1rDY64UOUpLNEQkh3arwO917KL8l+5z1JwnU8ZdLvOS5lW5HwU1pannexcCIx/HZ5pxzvnnyWfmW2F9u42F8soT2muKsXSu8Rp8/5Hdx1R1numf1YVIDuQBBvvrMOm7fuQkNDI+5fcRfmTx4txZhYlinhK0AwEkIkFkVZcYnrzgk1NmWXpdpdvoPPiMdl3FPAiWPSGfPKt6gOn7NzIhmd8kvUC+ET5Xw1HpP/0Zel9afPh4iML6CYcyujHx2vh3tIcFzHEjFVjtgdXtPzNTlL+Fl8Azk/jlAoJOMrVSY6vX1l56hfOZ6IIRhWZO0iHe/msxzPakp8x/F506GTEAIwr1FTsUClVDutwG9z+lXP1Vg8ihjthKssvGrn3As624vghZlmMu71aw+dl8pAxeIxMJWdHJeiIr/0o5DwXNoAyW+X907IOOGtC30KYSZfPdnx6bOU7xCOROAvKBSvg+rj4b3OCcTBsuViU5O8jQQSOUAZ7xZj2e54TMZKqr/4PXocZxga/pzzUdnIoeHLTKvBNqEtYr8U+/MQWp1GkTFMj4teH3Sfp8fb3LE39Xdlu336vXR/p4VN0214PBGXazi32JeqH1XKK9cY/l7ZnAIEggGsXv0B5sycibkzFgAY8u3mAIGGgDv0tWvWoqm5CVVVVfJt/HlFRTnuvucejJswIaPpzf65dtVquU9JaQk2bNiAJ598EqM1n+HF555HNBrFY08+kbzZKy+9JEDl8SefdI3ABF6UEENtlhDD26LVsEILO2V7K1ZP/+HPf4yDZw6ivLFUnsmFuL6BFezq0saxyuMtkPnJSSQ4gQZGGz4xEuIO1SAhywN5DxpKXkdjJKQ4GlwNLBjbzHYkB0xhkRAJOWc42fgeND5CknTMrrY1UU045EDj5OFz+H58hgIIqR0AJyQ/iOdxgEmJXS5IojTGwTj0rdQEiwn5qsjPiT/MQqwJV7wmEo0IoHCMkNsAycB2L+ZsrwgNZQylJSVpvyO0ymZneA+eL21cpN4rzchlMRQypoWoRyogVwUAACAASURBVGqIuq8DhNOvTU1mtiPbq4jPGMbg8XucezFNmKXS1b/1VdJfjtHXADSJ/xKSWlxc7FcLnsjNK1W6tO/iPWQcFCigkwCKiv2III4DR89g776zUohpzoyJmHbVWJQXhFEYL0QCZYgmYojHQwIsaGDU2qC+U72nGgMOKE4UsD2V0ZfFXlzg+nxXUNcZYxTukXEfichvCYydAaUAhwbbWVoxyvngzJXk+6gOdHgTivGrbpk2ljRodnpM+iELKOE1tEMEbrIF0CRa9yIpc4wPLVCtwW/hYs954vAk3MPKbfKln2JxxKOcJ3oTQc6SQ0J0CGwZ6z7HMP8oUKHaUF6C75ucj3q3opdc2i8e6jnusZS5CCkPAMcM+T0CjP1cKBT4cy/fqk3V9QlfQhZhvosDwDLnVzo5Vo1zLpK0P9ysOGM/+yqh2pljXAACv0PAV2qOCEjOOPh7gil+P21L6tudhXLoDKVt43sV0d5p4JZp59zPkjEcjSKm7VcK4Drt7LxYqiP5VBLquUgTVDjjM20jkKUhIuGwAi4aHDpt4szJJGdIjwnH3vEdBSC4AAp/Rw7h4MCgvAe/uf38eVw9dyE+d9sDKC9XXnvXYQ4QThw9il889xxmz5qNufPnCTFRzIfszgqkuqNfOsT+YMokwcHpU6fx0osv4uFHHsGYsS2ygP3kmZ+goaEe937mM8kbv/Xmmzh+7Di++OUvobhE7yYTwO5dO6Vg1FVT0wWRjh4+LGmZs4apFcFl/uevPofBeBATJo9DOBQUI0FlRWZIJGeK7lE3iFMT1odwKCzniUdAL5Ji13Is9pIFkojLQsRFPsnodzYRjvHTX64GWUgWd+68hdktWIULuK6OmETWaldNAxIJ04gVyoARBKlBhFzjxvBidNTOIRQOo6SkRJfY5Y0c4z20fx1wQnAhE1/Wr2zbbU4gtfCzTdIAQtoV6t0d5CvvqBcWAhEZe/Luzv5T/ze1UZKXVNdE5T6qT1R7uFHOkLcUsKONq0OGTNutpJYZpyXYDzRKYpCG3xAlG487Vb4T2yv5Ja5+dyBW0tQkEgiGQlIjQWK+yR2IApbyVrpNnIWNRozf4iv2Y/veg9iwaS8ioQJcu2Qerl08EyV+VcrZl/AjCj+ivghi8TDiUWqclKr7yj258DpjRRtB4b+pBo8S7NCwSsc7i0gK3jnLsbqPA1wSavFyd4AGS9ksCI2Z9GOxuiZ98Uld4cAYWTylcqDa0et1ONnWatynLX9yf0dJUYFiXa1QwyS1JjszhrsxSC0a6ceiIlXKOM3v4swDDdp9CVlYCMAUMHa8jA7wTkJ77aFRI1wtRjH4S/Q1znjU3hD3ku+Me7aXeGm4GAlJWTMd1RQXlUW1gVdvwe+mF4wgT8aXa3OjsYj2WKQcHNEoFzzuuh3+mXthTIVoVVuqPuIY5pjnYqzWtMzwRPqMJEDgIintpcdXEoL6VPukDSG9u2ebyUYiEw+5AyJ6/MquOxyWTYQA44yD7ZXextzcRaRfaCNTbjV9lqt/9CPkW8OhkLR3STHfSwOtdAus7Jbrm2jv2V4CEDTxMgl+nZsnf8GNnQKTXJMdj54zE2mjyMWTNaewUADC7j17MGPiVNx97R0oLh5SjM0cIOzcvgOrV63CF/7wC6iq+WRKO584fhyvvvwKHnrkYbSMHSuI/CfPPI3Gxkbcc999yW57751fYdfuXfijp55CRWWKzGgPTdKv2Lh+rQyohQsXC2orLvFbMeYj4ZCg6cJ8bqfkykI3exRFfnNgxUlMIGGThhaLhlReu3EOeQLBwCBKyyi3a7jiJaLauJp+i3IdFvnd4YI8PZiIyaQcek26iUjdJYF4LCz/LCjMDEs4U3HoM2PRgFpU0q5xzsvSHomYGNdC6Uez9opFgigUt6l5tD8SCsBfooC52ZFACFGc6erDT1/4FY4cbMe8qybgyYduRksjjUHGVpU/EXc225jPMTnoMg+jQFIDzd4rEWefMJXSuWboe2Q+ORoJKm9Woen4oqQB34s7aLP3AmKIRkIo8jNUanZNOBiQjZHpfEwkCNpi8BdxPPK7M2nqmc8lmGYoMoHCtD4Zvs2i0aAGxqZhX+7U+e1sL7MxGWGf0JVtkU4YDgdUWNFi3IfDQR1WNOsTJxxHkGt6xDhWJAxpxqeIc57Eo7ofM4DRkLGj+ioWD8lvCgqGhkhzvWcsxnFPMOWEMjK3NG44wb8zVMQ25rcT7GSzjXEEAwPoH+jHpk2bsHjRUrSMHZ/tFcwBwtnTp/HWW29hwYKFmDN3Tlo+NrEoEY5p/n+uxjhx7DheefklPPzIo2gZN1aQ7zNPP4PGxlFpAOHtX/4SR48eFa5C0oNgOhKGOW/j+g3Yv28fpk6divr6ekycOAkVlRVZDWm224SCnDAFMpiTHAVZh4YObP4oGuYgi8muKDkws7Fp1fZQHkkUygHDaxwMKr9Q2+w0l5r6eUKuYf8QVeqtQfYNvj6f3hR+C6t2ppj8Q7G6eqzaMcbp/ue3lGiD7KBdvQip/YqzC1Uxz6jsDEqUyI7bp+dur2Tc2yeLMP+k+jxHTrHThtx9RMLyrX7H05TRcUPNMeTbBSAWF6emV7bYinZd853ozvczbu+Kk8qjkrsJ3Vs6Hkg+gbim6c52ZHHVBVm9L3x8KBhASWmpWoycksmOyzkZkpEgke6VBE62d+G9tR9h09a9GNs0Bo9+5jbMmd6MAsR0iMKnQtn62Wwv2X2Jh9D5scM/GDqO6ZrmNf6i4hSBMule0zd22ShfgdoRyu6W1+j2USPDZZzdLrqEGo8ci8pLmf4+6q2GvlsoFJR4eko7wvFuZDcC3HnJbpXjXrPm1VByhabcj4kDfIbjQXDumvJtqZ84OzheSv6BhHAIjKXhY+KuJ/9DPC3c2csz+W/Vk9zp0UtVUuoA9sxFIun4T3oHA0EFEMqkH53QlmMxkr6LpG3jt4tXS/Mv+N7ciAzhd7iajjFsbjzEc+aaH2nLpZtPEde2qFh5ztLmR0afOjZNFvtgEMWlqk+SdjVjXrl7lG3FsJeMYffLJPtO/0XbCfFmkn8hO3UdinSNKCck5X42bRdDMsWl6VwdJyiXPhqVMVTjnh7mFMhNWcT0MenAP246Od8Z9skZHk26N5T3V9pLj2H1zk7/Sxwbvd09OHLkMNpaW9F2rg0rVjyI+lFZyySYAwQuMj/64b/j4KFDmDJlMsrKypR7yJeQheSWW2+VRf1iDnoQXl75Eh597DEJMfB47uc/F0/C47+X4hswnZEGNo2DcDEP1tdu3rgRZWXlmL+QhA0tbSvxOLODUrhCNjRkmkuH0y1peD7fQoUVLCpG0gSIyIxdGqoxEzZpFbXxNUTgKiQSQYGo1hnuDESYi3LD5rtIpoXKBLHQTmBske1lnL4l/A9Hn8H0W1Q/mgvmcIdHUMEwhtkzBuNx/HL1Nrz3/ocoLvDj0RW34/rFk4YdzGwvicNroq3JyBe3vIXOBr0UsqRb7DxlhycpxObzkWOYLvNc4Ygh38Z+jEW1N8Tky9WCb/UM8dJQgc9sp+oADAJqhwhp8mZc8MULNuQ5uT0PfIZDsjR5hoQYfCp0aXoowSuLPvFQ5lxsSyxupxmSbWM2zEepQlX0gln0o5fiVlGqW5qL78kaYaiCy/DrmlWrhTJAXmGWwxwgEP1wh32hs1PtGLVR4IJIBH311VejsTlrqoTp2AEBwsoXV0rGggM2Nm/YiNWrV+PzX/g8mseMkWyEnzz9DKZOm4bbP5UuiGT8oBwnbtqwAYHBAGbNmS2sWZZ+JnI1PSIhuqlShJJ813GycCAXMq5qeDDeKyJVLkZzvktj4YiAEHNVyASiIbr//cYSukJ4lEp4ZtoJQuyL8hnmCx7bS3ZfaVkMw389n0EA4pB88rUVfx8larcIFfFbGLeXEIPh4s3KjOwPU9e08gTR1Vo6bJ84mwnuPTfvO4KXXluLns4Ili9dgIfuXYaKMje4yAzQqsyHoW3seDWyABMSWp0y1HlVMbWrlQCMO1QBIUN3w+l9pJ4doedM5pY5OIyGwigkETTrIjl0JLAf2fd+co5MQCsJmiG65ekJci+S7kU4/fuEdBela1pxYtLDPNm9dNQbEHc2s1EyYvYqSEHug8PQV94BEuK45pGzknkke931mpK5RO8JuTqFirSoqFW5wSjj4wQg9NKoIz9wpf2SXbrpwiocBHrnnOyV/DNYuCSsW2JsVxOIRQjwzTVsqDVAwioJwKYHn8Gj0EKIS96LgMpAGVFuTs4ZbXeJQ4Ae+nZsz57uXvT19WHP7t245rpr0NjUeHEAIW8jWCKwbPdLchAefjgJEAb6+vHC88xkiEhZykMHD2Kgv1/CEI3ZUU/eV811woZ163Hs2FFMGD9BFBknT56Cqupqk3EvtwwNBpQbNMukzPZMDjJh29L9bbiwhAMqjFFkQQjlNWLETECFZlSLO7ukNL84i7Y2XCTI5E8L+WSGx1yNQK8QjT5d5qY6/skQgw1oo1tPQgzmCwvbS4BvjrBEZl/Sc8Tv99PdmM/waZcrF3sJMWjyUT7bysUrFAiqEEM2wRxt7B0n+vGOPrz02nvYf+Akpk+aiofuuQlTJrj5Os6ZbqPuQywSEmJnSTnd2ZkAYuhuSRZVLpIMr+QV8lEvSfcsj+zG1bWgOmGzBGOmdGdzbmWJqefAGKEAXeZs48wdbvYLOL4I8kvoHXX60VlE3Zc4kTwSRwcDKC4pFiCSOrIDBP6U/AMurKWlJSh0EYodqECXsKSUuhbcnv5u9PZ1ob6hHhXF7EN+jyKmBhIhHD91BMU+HyaPnYjCAi5YBQgGQ7KAlZdVpNkvBShUMMedJUnwLbyj0hIMRAI4dPQoxo1uQVMDd5bZ2suHwOCAAO/0tONsli7l0qf7WzgIDqDKGgJwtWQsgQh5HtIn+QGItGOM4UvOR1eIYbhVgSEGgknOx3weY921BJ8c+/6yLBvIHE4aXiPj3m2Lcjt05FxeIwR2U1DBME6QIJe8mIz5qp812NePg/sO4HxnBzrOn8en77orVyVmcw8CX7a9rQ179+5DMBiUeHYoFBZCExfFxYsXY+y4cZ4XZ17Y19uLw4cOYfqMGWnkQxaH2rpli2ggcNGaO28OJkwc3lXq5UW2bNos7uiFixclc4dtFha1uy8wdm0J+58eBJOFW38QkTHBhI3kLoEId6qmE0yY6dzdC4nOsCVt1d6YFsr0y3wT0m12mYpFhq7FNTyfh2nYRyZlRBFBTa9Jek9kITJrML6XrfqoeHWK6aEZ/hmBaAwr31qPtRt3oKl+NJ588HbMnFxv1JHKgxCz8NKovH5V2Mv82237RAjADpvb6EuAWJjS1NwVmr0X0xIU2dR83EcjijFu+gzxIDDjxUIy+3jbGRw/dQhL589FZQnr3aS+J5QIY8OO9agpKsLiuUsAKBIrQ3F8VpEFqTMWI5nZj4FQAIdPHcGE0eNQV5l73DDkJVkMFuG7BMOwHCumfcIoLL1tFjt1mY8ckxbXWBeqYmYIa+/Y2CKdemq0UUvae12DJC/4Tk0K8U5KVlGOcS+2N4qBgUFs3rQRCxcvRuPFFmuia//5XzyHjgsXJI1icHAAzU3NOHv2rPARvvTlL0kI4JM8xKhaxLts32Xrps2ClVl4ioQVyT+1GAC2IQYn99gGIHC3qlxO5rEvuYZpRaaTUuJ+dAXmX4ycNraNyYkb0BogaEBl0ScEYGoxsmgvusApsGM61vgtljFPLwCB44u77uwTP7UV+WjPITz70jsYHPThvk/dhntvnWk8FWRhiTFP39zjogp7mXNc2O9c44zbl4IxOt3LxrjyvRRvwRAgJEGrOdCjC1iV4DZr4mAkjHAkIORBpp0J4VgW8ZiIk0klTV+BCGL5fEWg/sOHh3bh6KmDuHXJEjTXjkOBKD2qBwYRwIad61FdWIC50+cikaAmQyEKGbcG/16q0z3VosDZQB4LvReReERpUrCmDmLilyj1l8m/w/EIijWRUNJFCwrV9VofhWmKKkefwkrmY0UAgk3JcoawJHxn7sqXFFf2vYWdUOqp5nU7eD43eLbjUYXWzDkbynabhz64gLG9hgMItNXkm9D7tXHjRixavAijGi8yxHBw33688eYbeOSRR9DZ2Yndu3fj/gcewJnTp7Fhw0bcffddaBqt1A+v1IMhhsOHDqNlbItkTjCbQdIonfCJSs53Kdil6wgEtPufXg5xy7mTcDMNCHP0wxHFyqdr2pU7m2ZsMrx7ynujwxjyLhmtnSVcTNc0Qwwq1ZHnp6vipWW7aaEgunSp/5BaWLPFoVPPF6Z1PCY5vqn3d13jtJ1+vDDG6c6lyzyNye68opN8rBc+0TQgw17rIOQaZPJI5xqdewwIqzfZH8nQR+re6naqMfntJGsJ/0TulXle+sPpbSGgYnglySnIDLkl76PuJpklhUVKlCZznCT7NNW5XLTJGicYT19YnXZSZKa9R07h5TdW48TpDsybPRufvX0xJoxr0Ip97oh3pm9Tq0iGw2L4yyr0uM8zmSV2TfVBR58h2Y56wA9pa8ZIqdyYSLmmM+eGfLZTbUeUn0TojOOe7n9XV+m/Z04C9W1Buqb9xWoBd+6Zi/PgU1ky/JbSMo7JPCCBmhpxhhgGpd8pEJZ6hs5eycjMifmAU+2ncODIXhSVFMizxrZMQuOoRpxuPYnuvi4l0hWJobq8AtOmTAed0hu2b8G59jNYMGEqFsxYgOrKJiBewP+hL9aLjdvXo6e/E7XVtYglyFIoRFNlNa4aNxkFpZU4cPQI+ge7RVyO/IpJU6YgEg7g9OkTiEVZUbVAlGPHN4zGjMnT0BcKSYhh/OgxKKssx+5jhxBLRFEYK0AwNIhEIoIpY8ejuXwsKkorUjytId3g/oFSjGQ2CjNRlPfMNbiy7Xa1EB/7MT2jyj0oXTZQ6Bc+AQccwxK+zBPCkJHGMIZWxFSgwhm7bhuUMefDBHMxNR6Tz8iYU9lsEdVAS0vSx0pOg6/GMMGYhJSTY9g1t9KynpSeBe0XdYXE3jtZYM5YLChAX08v9u7dI+v4hQuduPveu9HQcJFZDNu3fYxNmzfiqaf+WOIWr732Gh586CHU1dfjV2+9LboFc+bNvVKxgbz35o2bJMwxc9YskSglD8GapGjhdaDRV+5cc3RMxC/ysRYolNeIqla++LjTe5oYJHLahrsv2akTUTsgxJkrjo3IWAQkdh2JppOP8sTjRJBIC8YMO9Bc9yEC52HlCeLOSEiKZox5RVLUoQ8TN7ugfEtPEGOLJNBJzn12b8j5nm48+9Iq7Nx5EjOumoJHV9yE8aMrUFik01sNZqcignJMGu4KtbtyWJemg730GOC3S58MR2jNGAu23jnen1wHlX7tbq9s8XSFWpnBQRDqJxHUpB/p2dApxCnQ5h7w7mcpgbAD545i/YdrMX5sM8Y1jUVdzShc6OzAqbPHMWnSZJSVV6GjtwNHDx/EjGmzMGnMFGw7+DGOnTyMm+cuxsSmaSgqJA9BNeZgIoD1O9ag7fxpLJg5DzXVjWjvuoDjRw9jwfRZaBk3BWs+2ojuzvOYOnkq6mubUFhWhH17dsgiMnXSdETjEezcvxP+WAI3LbsJvZEo1n+0EUtmzkF1Ta1cH4+GMHfaHJHtPnL6EGKBIBZftQRNDWNc2hS52la1r+xuObdEQdSsuix3u+xHCfXmdJnrga3HV2o+GoaKpIony0PrnXq2vVDSNqpP4Xznc8yJkLwmKmt8msc4j82zJqWLcFlIPC5DOQh6ExCJ4MKFC+jt6ZW0/utvuOHiOQinT57CG6+/jjvvuhOjR4/BD37wb7j++uuxZNkyvPrSSxg7fjyWLF1qYIIu31MYYqitrcU0XazJNh1JxfrN3UFKJtMuVUbJn9qnvaj3MvSDCqrWde5tuivPYE+7lajWJaxc/xKWEM6GuYsuKUVq8e2SuiapRYZhCXEysNCARfuKyp+5S5NtN1zqKZkWL723Hr96dzuqSxvw6IpbsWyhfVaRSr21q1InjHfLb5clw7R9nfRey/Q4+5Q6uqbpnjUER848ydwNDzNn9refwEc7t+DGJUswoW6KnDkQ6EHcF0RVaR0CFLbqbcWePbswbvRYLJq8FHvP7sP+47vxqaXLUVPMPk2N/yAiWL9rNQoSEdwy/yb4UIF+BLFqyweor6rAolmLsHn3FhTGo7hx/o0AyhBLhNHZew5V1TUo9JWhJ9aHbfs/Ql9nJ2675nYMxIB1H6/FtbMXoqaqBus+XI+WhlFYMnWhXH+i9zh27f4YcyfMwqRx042FldRu3c6VzxVVwnEWc16ct3yOAGPDw8Z2yXRXngu7ca8AlM01lOVWtsjCtnCzxmsMQO7a1Wswc+bMXIR/c5IiUf9rr7wqJZcffPABUWDau3cvxo8fjzOnz+De++7DtBkcLFfuQQ8Cte7nL1ighGbIUjXdSel8XSsdBCH2cddtvuBZL140rpoYZDPImBppQ9YSDgJlnA2/xUuusifeAmOFZIYbvhdHrzXPQ/ej6bfLYu+FpEjJbHo1skz87UdO4Znn30F/VwR3Lr8en7lrPuiYUrKr5uOL/SjpqhYGWfgXFhwPR3rcCiBYgu9kP2rhGyOrRNIwAYKFuqdpzrnz/H2tx7DvwC4sX7IITVUkdfsQTIRwrvOEsMq7AwEEo1H09nRi6viJWDx1Kfae2o8Dx/fitmXXoaGU+jCOZ8uHQUSwbudq1JcXY+lUbtDKEUAMG3ZtQDQygGsWLcWufR+j3O/HwmmLUYhKRBFFZ387WjvOobOvD+F4DL2BLhRGI7hl6a0Ixn3YsG0dls6ah+qaOqzfugFTW8Zh1kR6iP0403cG23d/jFnjrsKU8eS3mI8v01LEyf7S3jZTb55cJ9fQo2f+XgwzKA6C0UiRNFD+IQnW9PDCh1L23m5zJ6mRJOfmBAhqc0YOwvp160T3pzk7PcAcILARui504Mjho5g1Z44sbO+8/Tbaz7VLZcUbbrzhkqoamjb6pTxv4/r1khc6deo0NIwahYmTJqIyQ8rZKSLkqKannGpa7a2gUOKxOVWv9AtLRbCoS887FwfB9YG8xlH5E5dbMiaVvRWcd2MdCmrl5zP6TsiM787nMLZK8plT80A9JcONqP/Jb6F3I7uypVtHUc1BErREtc7Nv3B/q0u9TtEmVF0FPsddG0OAidaNdxd3cryEfIbkg5c6+ufuoKTcOFmQyLEO/HZOLn6Lo4o3nPNUFZGivr6T5jjc2aoJGS6gVrpKc9TnJyf00DZmbFrULcvKxZApp4VyGZ4404ZfvPEBDhw5j2Vz5uGRu5ejubkE4WgIoWAY5eSSsOaDaPI7Xzz0HdWY1GqVjJNmxDezEV6k0I0o8Dlyw3nczJIlolJPU6G1JFEh53SWNEc9t1Lvlbou9dTUzyTezeqXaeBFWi7Lc1jYi2mOIZSwjaUvMuNi6T/i2JNnMM2RICw9oqB2i86UYXEcXxy7TxzA4UN7cf3iRRhT34LBmA/bDu3A+Y6TaGluRlVlPeKFPhw+vB+NNXVYMGch9h47jIMn9uPOpdcqUBFXRa6iBYXoj4WwacdaVJb4cM3sJfAXVKE7FsKGrevZm1i0eAF27tyOqtISLJi9GEUFNTh5/jR279smKrGj6ptQWl6GMx0n0dV6DjcsuREhFGDLR5uwcNYM1NQ2YMuHWzF5dAvmT5uHuK8IxzvPYOfOjzGjZSKmTZ4tREj1rSpjKCdgSLAWA/lQbnXL3BZcZibJdEGVFipjWBfaSrG/3D2v+p6gmHNSOEG6E5KUILenQP6u1AcdfQYJkUqfpSqXut/QUdaUtG7O+eQ8ybMS+VQ4iq2Uvukc3nXBdGiOrZRwWZZB5nq0pENr2602Rer+Tt0dhvX6+/pw+PAhnDx5Em2tbXjw4YcunqR4rrVNFs8lS5agpr5Ot6GutGWxy76UC/qlvheVFDnpKZTEHHWKmWSmOWaGp9zdRXTMAccOzbNEyMAlirPxIKiFNZdC2tDWcN5B2NwGinJuM81dtIjMGEjZJCcUH5jDFea+jwNElGpd9jh/5vl8hpTKZXzcxQ1wvjHzPZ1/O7tVJdOa/cjcNHCRdKqhOdN32P50FfkxHZOMeUomioEb0Lmn0yfOv/mO3YODePHV97Hl4/0YPXocfv/BuzB1Yq3YBQroCOucKa6u6pi5+jQ5Jq09CGRam/E1xPbq1FMbj4vKSHArA+pyx7pjsvWPdfaO1NSg58xcHE36ZBhWvntssejP/rNHsG//Tty4ZClG1YxDfySEdza9h5pqP25ecC38qMDp/lZ8uG0jWpqasXjmUtDrsOPQDty59Bo0lk9OSlLzmwcSEWzcvgYDwQu4iSEIfyNaAx3YumUDJo0Zi5nT5mLz7q2oLC3CgmmLUYAK7DtzCLv3fYibrr8eY8rHYhCD2LR3I863tuL2G+5GfxTYuH0Dls2aibrqemzeugVTWsZj1qS5SKAQrX3nsWPvR5g+Zrz2IDh9756N2WcC51ayyqDJZHFlMbhtb3aI56ztilPAFET3diCXc0DuJW55VS1yuMOxB5xXVMG1yWLwknJNECKqrrkUajMmM98vFiH3Jj3bKdkzQsYl6AqIUNK2Dz/CsmuWobEpazjS3IOwb89evPHG66JyOH7iRJOuveLO2bppE+rq6jFVh0ps5YbF8NnIIDsZEVaxWF2N0SImpVQvLePdtimlQ3bBeSaal1i3yDPbhWS8uLOlqp1ILRu6D/lellwS4bcYErWclszGC1m1ZTte+eVGFKIA999zO25YNtXUS5q1g7zIf9tydVSf2MVV7fkEHmSQPUgt2377sfZT2Lt3B25cerVkI4QTMWze/xE6u85gcstYFBWWonugD61tpzC+pQVLp1+N1oEOrN6yGuNr6rFo1jWoLEtpE0QQw8Zd69HafhLjx49DaWmlsNN94QiWzF6E9kF0BAAAIABJREFUmsombNy7FZUlfsy/ihyCIpzua8e2XRtRX1OLhtpRCIQHcebcKQT7B3DztbchUVSKjdvWY8nsOaitrMXmj7Zg4rhJmDZ2loyZjv4u7NjzEaaMGYvJE+w4CNzgSOppvpU4OegZjsu9kcgxiIEYXVSG81dQq7GESXJz7IWrw4ttQr1SQlzWlDzIxe1FIG9BNh/5l+C1q1dLBKBp9EUChM6ODjz77LNobm4WLwLdN6LbrfM6We75UhZOyv9pl/4MchBqqqsxc85subltbNWaH+ABICRd6qYTTLgUSjY1Lzx2Nam15oRAVCc1zaRvdHlq00VYu9RtSYpD3ff5323kAIIdaKMoj6TT6WPP8bN4/qX30Nbej08tvxor7loCC+pAToDgBYTZ8Am8gDYvsVhrQpz2bth4NtQzzIwxG7wv0I+29rOY1DJBV9xjqmIAZ8+fQE/nBamiSX0ZFMRR5CtAY2UjgrEo9h7fg8RgCDMmz0G1S7yI0+5cbysC4QGRoe/u7UVFeQXGNY1BXWUNCnylON/TgaLCAtTLdQUgqDjf04q2tlYpWc3CdEX+AvT39mBc03iUlVSireMsGmoaJGzW1nkOVeVVqClTnuNQNITO7vMo8xejprpe9BpMDy/cG2vCtAB2u4XYG0Aw51yJdfREbLQnMxvzKRIJrFm1CjNnz0ZT9jIJ5h4ExnKf/enPsGv3btTV1qpiTbrIekVFBe68+26J2V/Jx6YNG3Hu3DlMmzYV5eUVUma6vLIijU+Q5jJ01kSBhay2p7TJVYwpf5CByJjuntziN0Nbk7EyosO0HFcnZJb0p6Uv1GEK7JCslYyTpkdsBTi4vIP0OLC/JV85zy7XCdXRdci4IEMz2YCrVKpz/UJVAVQa67l2Ew6Pw/k924rlsZW0q1OhbPgRx2t4ro0YFWOFNPoSI8/XjXTpRWOqkiVTi/IAN4mdxqlUqVytafFx17PUbVINFosnMMh88DJVYfNE2zm88NpaHDzUgZlTJuGJz96CsS2l3DZrW1cAXiN1FUQRc7hgUep33OHxe8ijMTmcfmRcmSGAvIdwSVQtBuM+Yfw2yDonhSr11K0vMMwDmR5HF7C7MqO0qnsc6nsxBEMdjwhj15y/Th0CLjb6GUP4R6yPwXniSinL2v3J3Sl5DhFEohFIKWKZdqrQVYxleqNhpXEiBalUWqRSXowhEBlAWVEp/CxBrsG4qKPyvX0k4qq0YVaGLCkqEY4PiylxrhT6itS9WIiLc0HPaQoz8XpW4mSqo2gHUDeigOO4UMKf/COMeE3a5jx2Cjqx1DW9YGmiWq6duJuH5TB9RG+Asu+6eqV7gslTMoYQ70GbZ2wjtXaCkrDPGMNZvATqHSkxrgSJzMi2urJsLNc8yTbXeE1Euk5q3DgbqjwThnUTZNznJAGnP4ufo9pYa01kGDDaJ2rptLa24kIHOYVHcPsdd2DUxdZiYENS/4A3z0RbXBTqGxpQYqhdn9eI/JpOIEmx9WwrJk5U5MRJkydrEorZC8nC4vMZ5ZBLvJdkGub1a4Nk8hSSY5S8aX6eg3O/IQVS8rnTOCkjWmrZxOjrb6HhNi3WxHOTMXVDb4joRkSj6VrmeRrNU9yPIEwXxBpuWXWWcKUdEFeLl8m3ONoBw2hTpNtJnywUg6EAyktLEYgmsPKNVVizaS8a65rx+IrbMW9GgyZbcgmQRFjN2VDSwfm+w/kWAgRrHQQaV8ltzw8QeIaANkslRUfGnPF+A8wmo0IVxDLQ/9DzIU2bI8tiNWSoiTEOy4Jn6kFJaXk4VUzV10iIKkmM5M9kCyxgiIWaYok4/FL5VB2qpfWCmlBgwinry76PxCKyuHPxT3V+tuLC6uO5KRCZ6SKlIJu+UjujxzEcCjBw8eI8MQZ6mqDKzY1pe/Gb8hVryhzbqhAci7plB7lD5oJOpbRJbZZCe+T3ZCg8uu+d+Ry5hpGPLGM413UyhkU5N3tGRrZvEf0PgrAsvCueT8GsI4cOo6urC6fPnMan77xTSPlZDnMPgvtiSfHQynD878DAgIADUa66gg+SFMvLyjGP5Z4l3m2ZD25JvvKUc+7seAyMcbIrMlX9DPpIeAsW7n+3B8Lg9uoUxqItniFpjlrq1fgZeodgEo9z7mnPJRETbwYOkg+xPJ/GNRFDoa8Qm3YcwvOvrEUknMAD99yC266/KndzWPa9p/RTax0EtSjaxFVVmXO7dC8voTXxuRuCYhnCtumq2s1s8wwvc4uS2VKzRRQhDY98G4eM21jPE2kwnR1gYb+8hRjs9GUMW8hlUu01bGRNEQ9WfiCdskWWuhEW2hz0NFA9eO78+ZcGIOzY9jE+/PBDkXylC4uf2T/Qj9KSEjz48MOy476SDxZrqq2pwfRZSrvenoNA9rt5nQRPAEFS1cxEMJy+uBxJimrDo+O3hoPGi1CSFw6CUlWzFUqyAzu2MU82UTgex8ETZ/Hiy6txprUXy5ctwmMrrsVw0QAvIkYqv9t8YbEl6qm6HZYAwUM+uCcOAgleFuQ267x+CTERhFgQ6AR/2gFKCQ1IGM68H6VQA4264fpFT5B42iy+haBCcTYMH+IseBY6G7IQW5KG7dvXg6CYFw6CrbCUBUDgurB+zVrMnD3r4os1dV3oxE+eeQY1NTUSQ6OG89w5c3Ds+DFxAf3BF76AhlGsNHblHls2b5Hvm6GVFJXLzYKAY63A58FL4QEgeGHM22ZwWC/EOlZoFvNTY0oVt7JTUrR+LycNzyobRV7Ozuhb7tb4/WfOd2Lla6uw68BZTBk/EY+vuAWTxlcNP+FsFxZWwvukAYIHL5g3D4I9wcuWnGudruoBGCswbalWyfM5xiy8Ick60IYmXMi8UtTMHOyMGECw9P6OGEAYEQ+CGQjjWF+/dh1mzJp58STF3Tt3Ys2q1QIE2tvbpfzygw89iEAwiHfeehvLrrnmiicpbt28WciJrCnB3QfFaWwAgv3OUxd0skHgHoyr7Q7Pi/fEeiH2AhA8pDlav5dG4BLeNe0XCRl/sgCBWVuvvrUOb7+/DbXV9Xj8gTuwcK5BcTQvAEG4JOY7T+vx5cHVqgCChVdHBrHytlntVqVyofmCJ/nzFgukck3ahTHE28R+tFjsBVBYAoQUD8IMIXgDCB5d5jZtzFAkx7BNP1oCdi8y+SMWYjBMoWb/ESDMogfhYrMYCBA2rF+PL/zhFzEwqEo/3/fZz0iRpnd++RaampukrvSVfGxavwFHjhzBuHFjRQ9h2rRpKKusyM2aTiummJDqbJLF4C/Wsab0S9Ocaj5VsEfYtroAT4r16+g0DnX3OSVWFXBx0bUyBriTXcCoFz08PF+Qvos9m6yi6HgvXWStECstlrDkrJPC5bx9BkVMtwHJNDxMC08xfBOJKJZ1foOsnklCJ1n5WdNpU1TztCEohLhEwrjwkrjy2Y9kZxsW0VLM/6j0u1FcnYpywbCoWyblYKXDUm2bcCn5ReMJbN2xBy+9th4DA8AdN1yNez+1CCVluvFd17l9xAS5VJ5UWTXZmdWZjGN+h1NhNK0hcxhQggOHRJa/HxWpjoRDGSuGxbB4EZUnC0nOZUaGIU1RshioVmm4uNA7RXKuqEIauMA5XyVDSCql5gZUboyWmvPMxMkAodJFKQU/xx7wnTj2y0pdlQN15wxd1NU8pZ3g39QYVu2u9hapMebOGuAYZhYWmf8knedv4gRYJZakRmHl6/GVTw7FaS/TxZvf52RUmfSJEC6F/J0liyHb4qTbhBlVKlvA3Y+ZYZBU20nGCKX4Jb7nOi8ba1D/fvgsBudCt51lxV+O4Wyl593v5rIbTntls0UCMgsw0NeH/fv3o7OzSzIZPnXnpy+eg9D5v0MKLzz3nBR2WLpsKX76059h3NixWLxkMd5+620sXLQICxZRiOPKPaiD0NPTjdmzZ6O0tBTV1dWukr/Zv8u9XLIzVdoP04qGmuTM4UaD5LDfM8dVrghdKkffkdHM/V7OPSVUwtruGTuQ9KGYug/HERcWqeaY/HEOgKBNjtRHZwqV4c5TqrQxU0LSHPPt2FQrC9M6FoffeGFR1/AwNUgCRJgpwmqOhnF46UcJfWRP8czWQ9Gw0ktPvVc68KLqnogJATh2tg0/e/4tHD/di6vnz8cj992Aujq9UGZduFVfKb14qmg6pYszwF0SNKR6WVLhYnHjxZt3lPHFbIG8i6paqBi+kj4xXLh5kVQxpaHkOM6/esn9pWKm0XupHuJipDT8zfqR356U6B1mt+ruIhkrfIYGn66tgDYYboCg3otZDOyTYv9QVv7Q7ld9SQU+Hmo+5gcIUrZbp2wOkY3OamLUxoPjV80TZW1y4PTkHbiw8vz8Y8XpEz2+DPtE0kNF8Cpm5f3NLsSVGyCoLAZn42EGEJIZVWnlx52myQ4QVCZOtgKAOQCCHpOSWZNtPuo04+6uLqEJ7Nu7BzfceOPFcxD4GetWr8G+/fvw4IMP4sTx43jzl2+JYayvq8Njjz+eqyJU9hXsMvypkBRrazB9piIpygKWkcYy3GuPSIjBAwdBuVrNxVxkMbZWUtQtY849sna1jhhJ0VoR094FbEpS7AtH8covV2HNuu1oGT0BX3jsbkwal4d34B6klu5s7orYzp9kiCFT38LEFIiinGGFOud+XrIYbBnz1hwErYNhEy7Q6MUqVCLuAssQg3UcnoskMyUsXPmeiKO2lWW9kBRNBqHrHC8hBvH28B55gXTqQYo/5iVMxiflN8ZrV62+NBwEhUpj6OvtQ21drXzBgX37hI8wefJkjJswwbKJL7/TyUGg/oEUo3LtCk3fVMXkfObG1UsqpQeA4GWQ2QMEvXewGPy2sVgFEOx2Bl4Y89bpW14MUp6Yp4SdAbyzZhve/NU6FBaUYMVdt+GW66aZDkd1njVAsK/maJ2u6iWLwUuao1ToszTIlouRquZoycq35Tmk6SSYdb8XDoLtRkI8QSOQxWBriyRV11KS3axVXQu3VsHNH1a7yGu8AARDdU+uV2tWr8GcuXMunqTofGZvT4/E6Qf6B0B55bHjxqK2TklwXunH1s1bUFVVKdKTijFvtxiJHCyJVKau0xECCLYT35sHwcOOxXbxGiGAYE2I+wQAAvvg4MkLePYXL6Ojsx83XXcdPnXLEtRVm5MHPQEEfgvLNxuGV/gMW5KiF9DmKYthBFLqrAGCID87wqHnLAYvu1Urb4Bl7ZlkCp7ljpj9aBi6lPHoBSB4ISlaZkoor4Ndeq9nj4uUrh7eg0CeBtMcZ8+dc2lCDAf3H5ASz12dnVrylKpQRbjl1luw7OqrDchmlzeEUAChSvJCRcHMdrdqmT/vSQdBqo7Z6SCMDEDQfZvfq5UaBJ4Awm9ImqMIxuSuP9/RG8QvVr6Nnbv3Y96c+fi9B+5AXY1W0rNoY/vFewTSHEfKg+Bl92W5u1chhkITb64a9x5SFj2JtnloY9sQg7XH1AGTli5zbx4EhsnycZtc69FIAAQPfeINIBimOcbjWLd69aWpxUCZZZIUJ0ychGXLlqK0rEwkG7d9tA179+7Bo48+hnETxl/eCCDP223etBFVlVWYPXeuTGQFEMx3bLbFmjyp1l22AMEuxODp2z0rKdq5mUfCgzBc2GcgFMXr76zBuo3bMKqhBY8/dA9mTKpFnJLGw5QWzja8RwQg2O7wtJqeKVFNPFq6wqaVS9eTyIzdbtXag+DB4+JF+IcLi22qLgmtNjt1TwDBg1fHVpPFi21RCo+5AXvm3BKujqVeCJ8hOMQmXdXDGDYV7yLBdu3aNZg7b97FexBEB2H1Gnzhi19EeUV5sr1IUvzFs/+J6TNmYMmypVc0QGBO6NmzZzBp0mSp6sjwSUVlpRIpyUjjyVYfNBQKJtMc0xpCdnwKoro3f0xdIhGSaXvOoMnOTU0JqalCNz7x4LgZw25FYZUppQd8IiHpSyRbKkaz6yrHBeUufsN0qHgcoVBI5LNVhkEueO1O+6HOuGK/5yy+5NKQd1jTJZLi6f7qDEaw8hnKlXSJ8Y/U/EjO5Wzb6RRYIdOa7yWpkcnXzcbmT/UYU+r4AKdoj7PzyzW4yRiXAkd5a2qkMkFUn6g0R8k2QAIxnw/hWBzrNu/BO+9sRCJeiDtvvRG33TQb/oIYBvv7UVpeLql7Pt1nzB1RgXbd53qs8gul6JaML1eaY7IwV6oNkv3FGhwsPOVOJXWGkfvjXcNB0hxDuuhWMo02xY8a2js+SW/lwSJHWUGN80P9HN5DCqEVFco1SuV9GMle+TSd3qsL3egfpU/L5Mvp7IpYDOFwRKf3ZpC8MiemzBMWHGMhtFRBqKxuXVd7cf5y4yFjxSl5nXVcOi5iZvtw3Ecks8qpz5D6EOfm6fM6GglLE6kUV0ciUV3FT1G5PaztqA6+k0onLJHCQNmyEZJmQs892ggCtmKnT5LDO80y6Scolj77UYrAuUIZHPuOfR2yECdU2rGTCu6uK5F02+iMH0fzRNJVo5FkUbeUe8c971NzkR/LDA5uBqUIntNI+i9OfoFy/6h5FtHzxLz+kMrE4ZEqApdpV919qZ7K9yJhuMh5r6Rdz5iQMq9VFUu2l7Sx40FJDn4V/h7o68eJEyekttKZs2dw5113SS2lLId5LYZjR45i1Qcf4K6778aYsS3JewUDAbz6yiuYPWeOIJEr+di8aRPaz50TgFBRUY6WMS0oLS9LWx7TDE2G9XPSHKVoT47DfYlTIIWVt4YLF7mnmyp0QyKkuftMCsowBc+ZlPncaU6BFBpw58WyZvyk3kzSCYX9nlnoZehAZtq+LIiOUqUhsZE7CS5eybx+A1e7TMp4Ir3Ak4OmnJ4d0o8R+e60PP1MTOF8FuclRbWMFB5TRikSCkrFNVVhUwn6RHw+7Dp4DC+9sgYd58O46Zqrcd+n56K6qkhATjgQkrzrdOM6dKCl7LRu4zyZOI4B5H+ZRsqdZLIIjXusuIFkslCQqx/TtBb0XbP0LXc4vO1QY5x90vBOAowLsuWD55ho9ABGVW57smhN2vvrVcDV98kiP+5xP5xB4zyhbkKyWmZ+4rgUHIvHldZA2kKUG4dLgaeYLupmaGBFBpkAIMMD6loW0x6fTPHUKYhZAYLr2dInUW5WVJpjzmHinmNMn9aFhJKpzanVN2f6atbCccMIgEk/Oqm6aS/mwirOt2iDnkxzzMLBSHtF3cXJombu1NNh9ioqvZepp75Un+SzwzLuo1Il1TiriG0ciahU3SxzT6o5DgZw8uRJKdZ08uQJqeZ40QAhFAzipz/5Kfr6+nD11cvQ0tKCgYFBfPzxxzh69AiWLbsazc1NIuYxdcb0nLsDw/H9azmNHITy8jLM0UDH2rUlOfdUezNYufiFmglro8tuq3YmDWnpPpNLSFSzACFeOsza/e2BfOSJECdxZfI8zEGYdbYAS+1yV+B6RmvvAH6x8lfYs/sU5s2ahccfuAVN9SmwSWPBSnD5yEepvrDX/VeF2Nj35qE129i1l3QvFb6zK9Zk+14yJelmF60Fs8PWRshdLdUtvYQYRirNUerCWBEb7ZUUrdUqvZCGzbo7eZaXNEdPqq6fII+GQGLdmrWYO28uRjU1ZWsBcw8C3RYvrVyJw4cPo6S4BBUVFQiFQ1L+meIlVIWj+3f06NF48KGHUFFVadnkv/7T6UGoq6mVYk0KUUftdBCs8+dHphbDZUlS9DKJPVzjhTkcYxnbZNlbw3FpsBtw3ynBmHohfbVqMQolgBfeWoc1H2xDXXU9PvfYXZg7Lb0EK0VTREHT0OOiFjw76eDLVgfBC0DwAIylVoAFOLpcAYKnBcy2uqqtvRuhLAbPgCoVt8w76b0CaTETtvPXktRpmtbOTeDaNavF+994sQCBA66/t09iIkrRjil9UKpY8EkMlh9PlbvauvpPfPeZtwc9nLBl0ybU1tZh+swZYlhjblegwf1s8+dVFkPcziB51qT/hIWSDNon/RQNjix2H9aP8HhBJBQSF7uNAIyp8FHylUTPQhhL8qPN+07iP5//FWLBKO65/QZ8+ta5KCygRyrlxYiJCh0BgsWHWe5WfwcQ7ACCZDFYEJktei7tVFvPofKcWZY8HhGAYMawTwPTlqDNS9aH7fz1koE2oh4EA1AhaY5r114agOB1YF9J1324RaU5zpg1SzwI1qI8tojaQ4jBIexZLRIjoaRo29FivywLHNk+w+P54WAQRRlEKo+3yn2Za+E+0taBn/z8XZw+2YmbrluAh+67DhVlBAaXACDYppJ6CDHYeim8GEpPIYYR8CDYKi/KgLD0NsklJJ/a7Dw9CPlYC17ZZkqIB2GEAIJ1uef8/JE00CKbu4S55o3qRNX1Nv3oNcTwO4BwyU02FECoFulJL2IbtkJJXlAojbHE/SwG2YiEGGy7w4NIlO0jvJ4fDgSF1GjlQbB9mF4k+qNR/HTlL7F16zFMGT8VX3j8FoxtSmUJuW+rPAg2HASPSoqWHITfAQQLrooXgOA5tGbnQbDtR+tUypEMMVgv3r8DCFlMmDkHwdb+XYnnuwEC0R5DKTZkLdsQgxdXmGjS25QiZkdclh4EkuHsDFjmmGJY68yZ0wgMBlShKKYpFRQgwkpriQRKS0oxqnEUKsrL0dXVjZ7eHu14UVkgo0Y1pqXsOvcny5dpkZ8kSZP4gCWcP9i8DS++9i7KS2rxxIrPYNmCMTmnjmJzW3AQxEtjp9rnJbZqu7CMlAfBs8iMBQfBmwfBKZ9qaCU9AgTbcs/WRFtPHgR7kqItL8QbB2FkAIL0uMXmztsYNmtjcuzWrV2HOXPmYFRTY7bBaAYQeKPBgQFUVlWnMfSDgSDiiTjKy7PveAyH/2VzGgFCdTWLNc3wFGKIR9kxGSVch/s6D7to8SDYZEpcrgCBSzpR/kVwEKjo+dW/+mvs2bNHUs1az7VJLjeJsgQLU6ZMwZ/+6Z9idPNo/K//939h585dEkIiS5+CWH/yJ/8Hlt9885AeCg4MoriUAMGczW47iEOJBLbuOorX3liF/r4+3HPrNbjn9muGbQ9rgMA2Zj0Ci2wULwIwtgDBW2ZJVGcxmO/WvRhXW9KhJ4BgGfbxspHwRlK0BJO2IdWR9CDYbj7y1anOmOCqUqqdJLkXYOxlDJuTFGNSgJG1hxqbLyKL4eSx41i7di3uf+B+VFSlKsltWLdOSn7efNuttvbxsjz/wy1bNQdBVXNM5ukbvu1IeBAUQLAAIZcrQPAAjjK7gaIrmzZsQFdPt+yUv/uv38XZ1lb833/2Z2hsbBTgumjxYuzatRNf+9rXsHz5jZgzezaiMaYLFuHa667DlKuuGtK7ocEA/AQINuDFkgx4tL0DP3vhPRw/ch7L5s7AEw/djJrqoeV800MMllkMHngeXjwI1jtPD5KzXjgIpobS3ca2C77t+RJhsOQTeNkReyMp2gIES7VGj1LL1m0sctZ22TtJ4S1DcpeneTKiHAQzUvrq9z/ArNmz0TS62d6DwAl26uRJcUPs3bcXNy6/EWNaxgjRggS+jRs3gV6E2++4DdOmT0d5RYXhUnp5nrZpw0aca2vDzFkzUV5WLotMqaMamSau437/lIxGOBSEz1cIv671PvQr0+nn8ZhSBqTwTzqnIFO2Td+JtbzDYdlJ/f/svQe4XdV1LTzO7Ve36KpXVADVqwYSpndER8KAwLjgGnfsxHbqS17y2//78uI4zp+X5H1f7CS2426wMRgbm67eBaiAUEEFIaFy1XXbaX/GXGvts/c++5yz1rJ1LUDn+96L0T377L1XmXOsOcccU9jsRcIvAh30lwvKPiKcQaEko4pYwZnRgKV7ekWURxTOiljzSrVL6eKo+zAdI9Fs9i5P1A/QKQUdXhMlxZ5eUfmr6Ii1sJI8SxmNiT988HPSSOxb3/52JGT27f/8Fh5+6CH8/Ve/iinTp1VcfKzWqa+vQ61RXywxHQqpAeQGUDSmlsJHZfpkCEUplcLxzm489tQyPLtkA0YNGYV7b78GM6YOCSk9Fj8i56Sn26Q+KK5kvlNKjU3V9FMZUQk+cfTURXHNp/DaIyimyAyV6xSlSpOqtHEzdzXrQqkJsi16VJglGLJwOFU/aqAolyTgFFIiC96MCpM9PUpRroaiUXZtcxlNonoolSeNCp6o9pUI8dLeUUlRqfZVLhUx764U+ELRpkChND6PivgciPjECGvJ25IVYhlkcwX1xbILRW9WXsN3DQSZSikf6dfku1NngwI7LFuPKK5GXiNsVzKoomibiD5VYl6q6wqibeYeYZmuCFRTazWvrqFNVfOWJFsUvU6q7NIZsV9WH96DNrI6SYgrefMzvckxZqQx+VP8nPw+x0lst+WHcsiMACpRsfjODZn6gjqarGEqjhais6qiRSqiUkBPV7f4uSNHj2DLq1tw7XXX+aUYiNoXL1qEFStX4NChQxg7Ziz69+8vC4+ObefOXTKwM2ZMxw033IAhwxJRiOVQ/P6/tnLZcuzZs0fekzoOY8eOQb/mZj0vZgMUmddg4iLOO/F14gAhqzpGcjIj3y8NELjwabwk/G0JELgw+f2CbHL5sZZNme5VDi/RTsYXvwIISvWXACFZUix8chIQwoUcbPwKz2SgT5n83ec+81ns3LUT3/z3f8ew4cODH/zb//W/8Mgjj+CmuTfKOPTv34pbbrkVU6a1F91UlfMel14jotiY5H/DV4lCmlK6KyczrTwt0JnL4NnF6/DM02uRT9XjrnnX4/ILxiGigp0wFNxzacrUErQxsmEDEPI5cUjKgCcLzhrlVnXLlLwHgQVVHgOAELJD5tFkhkVuWCnExXtElHSvKeXweF9lKEsYvZjLoZ2h46IjVtK8lT9J676cG+PcixgV96PFDeT7VAPVao3BE5UDCBKaLp4TXpv8bCmxEeQeGaBnBRCyZozt0mSi+6LLaJVjSUIU5inVmypVV6OIaQcQ6PDksBLcowJA4H1EGdDYyMomAOdBAAAgAElEQVQAgcCNiqucR9uP9JWooupmfOKTbTHnQ6lblrpH8XNyHjmsLtwm9VxVMdBW/q3Mmiwc1EJzmQKofrx923YcOXIYe17fg7k3zsWgIZ4cBJ7y1q5ZjaVLl+Guu96NESNHKYZ/PodfP/FrdHd3Yd78+dKzoOJJ0Ha2fk/fW7Vipeidz5g1U0pYxKG55G9dc3IeZY7O4UmOpWvOU0eITmcOXqbYMSxfaVl8/rMPYufOnfjGv38zAAjcYH/x538uAOGWW24RgS82GGtobMBf//Vf44LZs6M/mwdOnTiB+sbGqNRypZtXso/6+rXbd+HnP38exw924torL8Htt1yAGsu0uo9QkusY+4VOHQlePikG3bTGpXrHJ3/ruldc+Rdq3buNl0oxODb58SlzdHwuryoGn7I9Hx0EVw5Cpf0d+7uqQKPOmQWSNNc68hxkqXg0a5L0ShBtKf1ijMwsXbIE7dOm/XZCSVte2Yynn3ka73vf+9F/QFtwx6effArdXZ24ff58x+E9M79OgEAS25T2qfKAzm1G+wIgkNgnkTaHhfk2rWKIryKmGF577TUBCMNHqGoApkoWLVoonUcvvvhitPTvjxfWrMVnH/ysAIYvf+X/LUL0rvOuFktE0yhxgR892YX/ePhJvPzybswYPxb3330dhg61Vxz1AgiO4NALIDjew4es5cNBcHX2gUF2OhRQ6MwS4ZlV4TFerhU/fUNS7CsOgpt4lQ9nwxW0+ZSo+6x7L4BgCcIY9V28cCGmTG3H0N+GpPjqK6/gmaeexnve+14MHFzo+vQkIwg93Zh3551npsd3fCr2YmhtacakqVOFoaoa8Njni3xIiipxb29gXFtKK+flLkjk5SRdxtujdKvSzxsOwjf/498DgCCCVwwDh8KNRM6f/cxncPzYcfzbN76B1rb+hZ/WDXgY0iYK5/9jTrpiNKWC0ed4/uKppXhs4YsY2DoEd8+9FJfMGVfplSJ/P1MBgvMp2uMk5QUQPCJUroQ41++rHglue97H4fmRmc9UkuJZgOByILQl5zKdtmTRIkydRoDgQVI01mnrq6/iqSefwvve9z70HzggEkHo6uzEHXe+PSIIEYAgSooECHY5PHP6cOvB7m4slA6CQ0MoAxCk/tLeH70VAcIffe7z2LZ9m3AQTASh48BBPPbYY5g4cSIuv+pKGYDjx47h05/8FJqbm/F//uWfVStomcA8Thw7Lr9x5PAR4XpUV1VLA69hw0cIQbdkXrMCQFj+0ib85JGn0Zvvh3k3X4+rLzwXJflNJabJSyjJ0Uk6RxB8GeN8R4coGEEec8Q25MFg+Bzf3SeC4FoW+Y4HCD4hc48UgzsIc0v7eEUQtI1xWfenM4IgOgiLFkuZo1cEgSSMbVu2YPXq1cJ2nDNnjkYaJIFk8cK6F9DT24srrrgc7e3T0NxaKIG0d0VnzjcJEJqbm2TAhGfBjoZnHEBgDwzHrnZ9kWIoxWkqNb2nIYJAkuKWLVvxre98CyNGqpbkx44cxR9/6UvYu28vvvKVr0hZ48M/eQjf+OY38YUv/BHuu//+SPTg+NFjAhCOHjkq/8513tnVKYSsMWPGoH1aOxqTqnXKAISdHYfx7R/+EnteP4wrLpqNBXdcjqZ6MvzcjNKZCRA8BK+8IgjuAEF0NhzTca4RgTMWIPhwEBxTH14chLMAwQkY20YDwmbW9hrpxbBI92LwSTEwzMofWLV6lVQxjBs7Di2tLUJGZNMmEsJoOKdNm4brbri+VJjizEEAFZ7krQEQ3CMItgsmPDzOEQRTnmZ7KjwNAOF//sX/wI4dO/EP//gPGBqqYli9YiX+5V/+BSdOnkBTvyYcOLAf11x7LR783OfQHNL1EICfy6Gnp0eY9ozU0M6e6jyFbVu3Yt/efRgxYgRmXXAB+jXHSnpLOPtj3b340c+ewup123D+uePxwD3XYSR5Bx59As4CBLcIwlmA4ChE5gwQWMVw+ts9+ygpvm0iCJZ8gt8LQJATVCaDdWvWYtmypXj3XXdh2IgRYjjpQJ568kn0dHfj9jvuQMPbQE3xLQMQytTaJ2KgMzGC4NGKuBLS3LvnDfT0dOOcMWOKUgFv7t2HjRs34MiRIxIJmD59RrGTNzdICE2T7Pjypk3S7nzkqFGYOZPXhwiGCQChN5/HY8+sxHPPrEVLQxvuufM6zDFSyo7GWPaiTy8GxzC7e4qhryIIqsmPU4rBA4Sd9giCR5jZi4PQJxGEswDBmaDqvB91RYLtwctBjOq3jiAYe8mc7c7Xdgi7X2rD9eeN1/eIDsK4c8dXst2/97+LTG2FuthVK1eipbk5SDG4chAImhQ/wI506JPHcr2HDLwrQNCdLE39vNXk+aQYXBuqWD3Ib/+lrpOnREkxEJnRP0ly48b167F9+2sYNXoUZs+ejbqGBvXXhI2/ZttOfP8nT6H7ZB7XXXIxbps7A/0ajTKNW3rBAASmvJxK/UTO2p584iwh6xEJknXv2NVONA0cOQjOkTNR93Rsv56hpoE9T0nJJrvdw+caPyVFNzIzbREjCC7l7T7dHCWaSfEm22XssSZd033KdrvNo63AVyQa4JWSsevF4AQQzKZNMq9hgxT+nvn3ctf+9ua68i+Y51j/4otobGjEBPZS0PZ375492Lhho4SJ+/dvE6POUs34M/M3Vq1YId0cCYREGVC0tkspFhY/l3NOzoPRLPdwjiC4sZMFU3BTuvQicAUIpyGCUHmlKFXASuu1p6tLVBTjho/XshX0yy+/LMB45syZAhDMxg8r/+3pOIrvPvwktmx5A5dcMBP3zbsKba1KBVABCg+AIIJENdZ2shRwKTdOKoKQtxdz8TLGegwcTkUKGLtFEPokxeC6T2RzOe5HjzH2AWHOmhmuZd3BYYXqrLbeXreIdrJF7uRv1/3oc7jz24+nJ4JAW0b11yULFQeBUssJvr3QrKmS0bQxvr+P78iLpjNYsXwZfv3r3+CqK6/AjbfcIo9y9PBRPProI6ivr8fYseOw/qWXcM45o3HzrbeJAYwPiACE1lbRpj5TAYJfBMHRIHkDBLcudc7lcX2ywPKQbo4NDYknI643JZlKRTR1clSqggWDd6znJB5+fBFWr9yG80aOwXsXXI9Ro9gkKqQa6AMQtBSuyzCohlgOxlgAgkMXUw/n5VMP7gcQPIwrT2wOugbOQPptBBB8IggqmvkOBQiuPC2HdEEk6mDBW7AGCNls9otVVVVfE6nct9jHgIPFixZi48aNOHz4CK6++ipce/318iYvrn0Ba9euwV1334UBgwaBgk/PPPMM3n3XuzF85EglD6w/PC2ulAhCiyAqJTl7+iMIrgIoXgDBMe/lFUHwOBWfkQAhn5f20fWNyQBBYQHlcOWkXZVCbwbY+toeHOw4gq5MFtv3HsTGTTvRVFWN+2+9CnPeNUGcbkQZu48Agutp9YzlIDCCUFLGO9lwuacYFEnVDSAQTNmlFIOnPFMjCI7P5Q8Q3Equz1iSoo9ao6Mtdl7DlqCC/o5y+ksWLcHU9qmiPBv3h7lc7kupMw0glAoBG9EaFaXSHQ11E5ddO3eisbGfECmHDh0aAITnn30WBw8exF133y2CR2wP/OMf/ghXXnUl2qdPLwYIywkQmjF12jQvgKA0Chw6LXqcvlQaw1EHwXFRmjF2yS36hc/cTrc+9/DBvNQqpzZCpfcXgJpKYcm6rXjqudXY33EcPZkUcqhCVb4K1188C++/YxZq66uQ0/LCwfP4AASd77aPB7jLWZ/RKQZHgOBTKeIqKsY97wwQXPejj53w4Hk4g0mxRQ72ThkWXmDPJxC5YXehpD6pYnAFCH0UQbAZY2eAwBPz7/sjjVh0iDMIxqYoVlMlyJ59IShcRLKh6h6o6pxV9zHg4R//BG0D2nDDjTfK31jvzg5dd951lxj7E8eP43v/9V/S5pca/OF35r1XLF+OlqZmtM+YLk1Ygn7fpfvJRIbM+XTvwUEQEOLMQXDflBzfSg7yt14vjicWHza3OrYndaQs/fQ2qn100kwxbNvfge889CS27zoKVDcBKXIEcqj5b52Q+ddehrtunIB8FZtyxe7nCRBchLt8AJXqs8LIiOWp2MN5lewDVGZB+a17nfJyQVSOzrtvAIJuEe2SKrLseBkZcsc16cy5OpMBgqMx85Ky7qsoq4VdFYDQ2yudmhlBoLBc3B9GIgi/T4DAkxgf+M29e/HyppdxwewL0TZggJI6rq7Gwf37sXLFShw/fhy1tTWYPmMmJk2eLF3dTIieKPORn/4Urf3bcOPNN8m1P/r+D9DYr1GkoPk7x44exfe/9z1cdtllmHXhhUUDspIAobkFU6dPE16D5GLJUD6DAILIOfucpByMi3cEwXGTuZ7WfNjcPvluxQAv3xzHAITfLFuNn/xiCXrz/YGqRuR4Osr0oCGXxxWzJuO++bPRr7laWvxGjbEbX4PXUnNEqhhcxtnR4fUNQPAgKWZ4iizVKfR3lGIwzXEcUgbOAMHjUOADjIV7wmFx2fdnAYL1zvKqEhGA4LbvfVIMNpEgFUEgSZFSywQII89QgKAjBG/s2YOfPfwwjh49ho/9wR9gxKiR4vypbPfQQz8RBz9j5kxsfmUz+N33vOc9GDN+nLwUT9REs4/87GdoaxuAG26cKxPNFMPhjsOY9+47pWSN//tH3/8+rrrmGkybMT0RILDSYfLUKUEvBuY9bQmclINl+Mw65CilMux7a3la0+RB11ysTcgpvjNOewTB4+QpzouRDVdGs3h7e7dqEwkyAOH5dZvw3YeeRjbfwrgBsqlqVOWzqElncOmM8/Heuy5Gc0vd7wYgpDOoqj3NVQwyxmdoFYMjMPYxrq7hbGeA4OEk/ACCTsPaRoLM6d7h+2cjCI5CVD4pBo8yx3IAwcj0p9jaPZPBoucXir+j8uwZGUGg41+7ajWWr1iOjkMdqK2txYc/8mGMGDVKfNbSxUukQuGBD34QQ4YNk6583/nWf2Lc2PG4+bZbJVJgmOU/++lPMXDgoAAgbHhpvVw7/853SxnHpg0b8fxzz4ng08jRo4pTDMuWC+msvb0dPT29UurXNnCgaulpEUVgMx3p3W1bGulREy3Oqw8M5Wk3fNoRuRDCCBDYU7262qGBlgWjtwgcEehJD/bSwK2aJ7NUFZ57cRu+95NnkE7XIE8BsVQ1mPCq6u3BzVdegHtun43qWqZeYwvIIgwYfy4KJTkDBMf70KlKisFpDbu1RXeO6nBcZW85KinqveICDp0BgqsOgi9AcNQMkUgjcbEDmM5xfTFiagmmmYpjhMI6HWWqo7ivLO8huMW1lNQzSuOSinSOtJnN3AcRBJH/5qEzYYx7e3okOs45oy9dvWoVLpwzW0iKZxxAMGzw5UuWygmf+VU2j7j3/veIWh2d/0M/+jFy+Rzuf9/7glLVRx/5uUQRPvSRD6NfU5MYNKKhn//sEQwYOADXz1URBKYUGFWoqanFmDHnYNOmTRg7dixu+u82vxygMGuTQIXhltd2vIYRw0cgIxssj5kzZko0Qxi7oY+Kxmk2u0YP3V3dAjDq63VtvGG78+8SWSJhgmBDOQsafN6nrr5OarwTY8eak2FubULVfN4CauFzhOODUVECslXpVPls0U/4vwvXc1yYn2Kpn5TI6ahYWEJf1f4Xcvscf15XU1sQ0lJPpb+nWf/mEv4Wn4vft7EVvFc6k5Z5rudzmcFKCAyEn42yyTwR19fXKXKnuZlMiU4lmHkU0lEKPd09ssHqaut0Gis81Gowsvkctr7xJh57ajVe2XoYVdWNyCGNbC4PJgHGDxuOO298Fy6YPBC5PCNLpveCKiPs7uoRLo0Ij4lBUzNTqF8Pza5cm0dPV3dhTorWov6H0DLIEVClM6ipqy0KnYqd0vNj/qhKnzKy1uvqG0jpV88U/H+6pjO0vAgkWU9dW1un1lfwKkmImuMPuQe/V11LjZH4ropLRKg56+7ukjVcW1OjL4mu8cKvFH6Qc0+7IgJLqhY1+FpcbErAZzYrYVcSVG1KQ3kNlWTVu9tpNPDdaaBZel287uP7UdmMTCaLbDYjXUXVp3I0TIAeGAniaiz/fX6PTqWntwe1dbWorqoJOpkGfi28j/m/U2qfkONF+yp7KaD7FN/POFS+fxVTylrwq9KzCUDIaaGk8KuH140xf/rvXJN0dsHeCi8xGfTCflN7jmuY0up8l5oExxr9PoeTwnvZXE5shN5I0akJL0/NgzIOuMAjMuOkbGTUgqt/6033ytpSh6IKp1QdlU33pmXPc5wN6FGH6Cw2b34FB/YfkL3a2dmJQx2Hcettt0qbhLIAQTbt7+mjDFI9du7YIU5+wb33YtQ5o8VJff9738egQYNwx/x58gIcrF//6gls2LABH//4x9E2cICaXAA7Xtsuhm30OecERKv9+/bhlVdeQWfnKTQ3t0iagvyGOOeCC2PZkqUi1Ttr1ixpQkU2+5ChQ9FAMZxiExvbqHlketICALhhivZxxLuqP/O95URcWxtxtpFbRWrj1DWSxrDOLVInIi0b2VbhkY4l05sWYyGG1KxcYwNkj0VzaQK2RGCnugiqFLaBNm3aOdPZSzttcw9jAGKb31zPOeMiJ6Cy+nAj95JLkkcNnREBQujC8JQYH8i/E2XzPQpKioWrOO75qmq8+MpWPP7kIuzaewIDBo/FuePGoyrVhUy6G4P6t2LW1PNw3ug21KTU/aNuUI0vQV5BrVINbmIaWAMEPheNnq2SogDnbFa/hwZzRd4+tIwFaHNN5mTubT4KnGdlHm2AHleA0ZFQrdQr7SwFKujsOV4KGEcsfvQ/DfJBHmk5KVXLXonig3BkqHB/vjf3ihrjSm+vDDoluPkecg+La+i8ZM/LeJW6IOzxyOLPiTOSNRwxLEkgSa2gfC6riPwlTpKxBSlOUtQqq0PgIL5ZQuCaA8p35+/LPAZrvAQhWLSLCMKUI7bmk4hgoZtoG8ER12QSME6cVX3AlOivZcSFY8X7VFLnDRNyOfdc72IjzaFLG574UjB/J5g0XWUrBbG5IhkwzMjBS9vusP0GcOrkSfGXtG3sXLtmzRpcevllQlIMYwD+PUJS/H0CBG4Ubnw2xPnFo49hwX33ipMXgPDd72HQYAKE+WLsWNHw6yeewIb1G/DxT3xCVBHNs0u1Q6gMkmMvL2oQZa06fSQRMvm9pYuW4OTJE5g0ZTLqamsxYMBAqYeXia24+RWqlHeRDWOWYgCr1T+ET3hZqjUqY1H4xG4UtRVykpCFzDBdmKEfcuKBDTGRChpwLvyid4j9eAgKc0zFiAUPpr8bAQzqJZXPUeplURAS/33zY1QzzAnYUe8eOzmFDZEZSIaZeSriNZTMjjnd2NAGTy0pKCEcqohLogOOORwZYwFhBUfC6+gEclVV2LBtFx771WK8vrsDo4aOwJWXX4Spk0ajtQlgNqqmuhpyOM7lZMMGYxT2xQRUPHUWOTvzjDEnIRGntAaTvCgMuwrjGna4vLV0JDVOomjMYvOTIgDlmszH1qSxYvzB6FzJfouQJ0ttlMLIi/OS8eT4xuY+yYKLGFpavl8xnG2QAB1LVoVSOc6RSShxEhNKEA8hJYmgIefH05ruVcO9JRHAsDcodQ9dp154j6R5DM0v8bmouhpeSOk9Gx46U+UVdd76d4uGXL2LSa+oQ7b+UqnpSakIKJ2XqSJLWMpRAMhruFYSU6Sl101Azk0CVHGvyTUsdiKnDx+xaQlvRv3AQnaXUkruRy3iVMpQ6D2khPTyKgoW3+AJzyTg30R1tC1SF/J+/GPCvMp+1HLW4XcP/+94lRYPd9KzpSYaBZP3yUskglGyQwcO4vjxY3jl5VdwyWWXCgchESCk0+kv1tTUfI0X/T4/5B5s27IVv3isABB4YvrB976PgQMHCtGQ4fjqVAq/+uUvseO1HfjwRz8irXfNiaSU9LPRUDBhrqT35P0XL1yILVu2YPToczBo0ECMGzcerWxhHT7hxmyz6DZoY8CIAzcLw4d0gIVji1kAhTvzJ3nC4aQw/K0MTIkPF5BeTCz1pMEnoFGHpfgpIogdS06cnzRDgbUq1Br+mGgbn1OF5RWZj4ufoVMValVOTB9iI25JlrS+vZSF5nny1CdcvSDz2tCo5a9Ck/zQEbEjaH1DNNTK7wfvpLsp8krDM5HwbCPD38Vnz3A6wyAxpjH4kHV19cE8BU7J2PuQE+fjcR6rU1UqVSRFiyqXe6q3G6vXv4znl7yIvXtPYOywEbjx6jmYOnkUqlO9aKivCeaFnIOAdhAMdCFEb06eEm7UziawyzKFhZmV+dFzIqFphsy1VdKzplaHNjQy9Nq4BCFzPZbmV03ix4yZuUZCp5mszIuxX2qs9RNF7HhKwDaBvITZxVEmn3NkXuVvSvnURHWiNj/047Fl3d3dLcBLonOlfInZJXq70X5IiiE4FZaHh3xvrhcV/o+l/GKXyrpnqkhSDLWoruGJTfsKbbQDrBIKtvEe3CtMFwRbPl+wIYW0nbohf4NzyNQin6vo3WORPPOftBO8tjYp2hZMkbEVeh7Tah5VCNxsitBgh+wQ35Sy49wXfH/95gXzoscr2P/6Z2hXeLqVknZjv4JFULx2aEZpJ+oYzZRDEW8R+l4cwDCUns1KhE6t4bDjTQZjXItcw3SqdKDheSuyyPrnuE5oJ2VOjJM3jxZfn3pzMfTPTzQ6pxdriTVNO0HgYqKZwTKM7I88UlxDxk709Ii9k4NBeK4BXc13DJtf3YyOjg4cOngIt9x6K4aNHCEg3Hw4p5lM5kupMwkgbN+6FY8xgnDvAoweM0YMyU8ffkg21Ps+8AGZEKLPnz70EDjY977nPjAcbltlUNoDq0gDyxybm5sxbcYMuRfvocock41e/PeY7xXSjmVpJI0+vUjKodmLTz24anZymolBsjkcSngk3KjLSMtNTOhvKkTJk4F9cxwZY4kg2FWKCBDp7ZVTpwmB05ilU1VYsvZlPP6r53H0cDdmTJqMm66bjQnnDqHLQzbHXgGu5Ek3wRgaPQlpVnCQ4eF0It3RwDCCwDGuq7XfVzoaYjmN8vtiUy3nRDgfvQTGJCnazaMsR1eSook6RCJ65d9KiKOODbS8ynsdRXlk3XM7OlRIqfGybIpEAEp7p/kEldLjZhT7whbJQVAiQfb70aY0MLISfEjWjrbIHKRM5YHt/mKkUXq2lEhh8d/p73iwXvjc8xIxJ+cvHEE4IwHCtq1b8Ogjj+Le++7FOWPHynisWr4CTz/zNObPny/qh4cOHsQPf/ADaZTDcsXfVeSjtqYWSxYvEkQ1adIkNDQ2SOSCEQobgEAI0UtyW1WVQu0VQQVzsWl9mqhXDZhKrIACWEyht1fdwxCD4oEp8xPh3yI6Zm6RPIRSIDfiVPJ5ycPX1imyVhFILz4vgCWeiqTI04S+IunhzCmL5DaeWOp4Kip1h8JpwRDoiHLrGxojI1U696saktB4FfK3xYMchn88JDHfzU9dY4M82qmeDFZveA1PPrcWhw+fwpRzx2P+TZdiwrltyKS7kOnpRVpO3f0KmzJhMguHH55Y0gJ04jn1CFUlfErIqdMqoxoqFKo+cUwW/m/JqevTavytzUkkcpjUDVwMJyiyJvR/xKdU0ne6U2r4uUrdTyIIMifkhZTmOUQO7LpJFk93SbyFUvA9w1MheR6aF1PSwOqDNEGekHN15CzqENR/hQ+7jJix2olrS6XwzOKOfjfIN0sWjuOliKNWXBKdXuE4x6MByedhFXfg3qKjZEQvPj7x3SbrKJvTpOHaxDx8fN6FQNfTLYCNzqTsESp0bmA0oIaEafbCsaBbqtN9iA9l4SW5fmXdy+m+8oepAklh6bVSjktiKC5cw9xfPKkXR3WSXkzPiUQQbPyDem45pFYxbc29EjYIpSJ15FB1yz1UxLjwPSOARjvy5r43hcS/bfs2XH3ttRg+fHh5gMCJ+31++ELbt27D4794TKSRzxkzRiag61QnHnvsUezcsRNTpk7B/jf3o6m5CfPmzUNza2sin8DnPbjIWVK5c+cOjBkzBq2trRg3dhz6NTcVcuxlfpjTwBMeHaoiKVaOOhhuhDkVRn1KYUsGy0LYsyo/bpy9eaRyRkD4BKESsUobk5uAITQJHcaIfUmGXxmYrERzhG1bGR9I2Z84Fk0IK/X84S3B0CE3vzF6Ngdpfp+/UUxuK55MMy69nMcU0NDUDweOnMBzi9dh1ZpX0d0DXHzhLMy9ZiaGD64X8hTy6pmU0WfYuPQJN/IuQghLbt0cdt5hIJAWlnmUpFhuLg0zP8pxib535F6SIyaJTpMUQyA3EtEMrW4aV3I2DOnOdk74FLaEMDpSo6JakYMQej1hzNvwFvQ1siZJ4KLWRGXGoawrASFCUrSLbHBOhCQmxORyn8L+V8RRku6i5NzSAEHl+mmD+GwRABy7ZfA3DSZV7jrOjUlaM8rh8btWDHv9E5Ifl0iQzUpRFwnJWvQ/7K4x8+hCtFWlgdVlD2rhUeD4EuwJEbKyqRfEIKnwlJ0tMvfifQo8D3UjlewrARD0eDFCUFypo0irXZ2d2PrqFkkxHDh4ADfMnStljuEIAlNgkRTD7xsgcIOdPHESe3bvxpjxY9HYr0mxREUB8Rg2btyAw0eOoH9ra1CJ8LskVvI+K9iLobkZ02fOFAfJvJ9LioEoXOyKg7FICdXYzrjI6mBoq4LTLnLiJOrJhrTbYJLzNl3trBa/yZaWWrYJhtAnRKeBiK1jMeOldpXdu/NbouBZV4OOk514auFarFr5ClLZKlw8expuvn42Bg6oF/5I5LSvaHcWkSPjjXisYorBcoCFDKhY5rbTGLy/5bur5aXEuyTtVTEKppeU0VqwfBXh59DM2T6Xrw6ChwZGsO4tTxlOKRxj3mUPW95AJkX/f7bjxa+zPFpSa7Y3Enafk/KiUnXlPNrbLx/xKhCIx5SetCsAACAASURBVPhT5UZP3jzrps1BO5wPiN8Wc+Mh9Oas/yH70XGvWKTWuO9YLkygsHjJEkybNq2oiiEACN3d3V+sr6//mgmrWgzNafuKqWaQTooh42TKm4xIEA3471oamgO2dPFiZHJZzJw5S96RJ2jW3Ks8drhMTA9BbO/xNCGIOlLFUGK4NIlMMcbD4iT6TBc/sumfkVIkXSakHEBlv6+Yw3oj29gLfcqJlGIZI6WNnGLeKjwrG1L0GtSmlFskpRfMUAiZRtWdS64sPERyXUIQVJMneU2h/LCE4w+NndGvKAIV4aOzeV79c72ZNPZ2HMZzy1/CCy/sQHW+FpfOnoabrrsQg9rq0JvORk4z1DkggbamRp3ubYbYpt9DZOXoUKucbg3Yk3cIeWWOm/lvVVSihaUYajRs6RDj1KzpUOhSSm+zPBnxtFqq7rLwZFKpoYVsSmp5RNap4pHwoxRHbUZLnSKlZNEhp05AJadhSwBuoiGJtfAl9qOUq5KDYHsPkx8PpyQqWFQ1xiFWfqnvx9c9zx5JfJ2EdzHRplJRraRbBsJwhgQat0UJ92GkTaKfluPFRazKaENrOLKewmkddUPhpfGaoCw0ZHiimyqwXwa42ILWoEpEv3uJ5VG4G+0XAZWUntLeGzuvr4xvA/3PSinYVO/QxpbfMbzMCF7Ju4TtcIQg3iO9idasXoOLLn5XEUAg+bKnp+dLqTMJIFRCHqWqFCpdZ/N3ljUufP55bN68GaNHjcaQwUMwYdJENLc0lwYI2rCaxUGGLo2Y1OlXOk1psQ2VI47n+gurJXwmV6HWHkkXKJGZwo4sd3ZP85oIm7v8iNBQShVDQ6GjoXJ74W1QuCMfg8aCG1PEXCrYfK7TbDYPPpeIMYW+r/5nFCDIW4rQRwZpqfqwyy0KbyGdVpGoUHi2lAvnRsykgJe3b8ezi9dg27ZDqK/ph6sunonLL5mMAa264kK3tDcYltEmcmEIJsNARMVsTKmEHj9dsSBiJjWs0Y/mCQu2TwEvMxI8pHNO+O4FDYw4Cov+N+eD9xGRqIT5K0JxqZRERlgeyHmRslV9XXTmC+tHxIWYI66tTXRGRU/I6h2tTZEUAjbvG/E1IpTULaFpSXuF1r0ar+TNxrSECLDpfHf5VU8DnlFCSaVSRQlgnOJVqorBEGfVG4e/Gn46EZYS7k35dFTIsyhRnqwSCCv7CSYpJVwKqd5pYEVV4QnC+ys8bnwulVZkNUrliADXBQ+VPKxwHsNCSQk+OPgnVVnCKgbFQSj1MetOrWFWMZhKr6Sr1FuZ91HiXao6LDyO8XuZCh7F1ekVgShV4ppwGNQXm3twToSDELNFpcL/Yrt5gMyrypI4sb7UeUr4Yzx0hkq7w3uk6J2EP6bHKxw9koClitqdPHECGzdswv6D+3H08BHcevttGM4yx1AVQxFA4AZ8J39oSFYsXSah6KlTp8pAclEyx2RbJSGnQp4gLTaYCuPr3gIOrPw+q2I43RKyoZpz23XnV8WgDEqlUKuou9XWYPsbh/HYE89j86u7MKB1MK67fA6uvGQi+jWkkCHDv0TY3Ss07VhZEghL2Q6YVOIxvVTZ4JufdJZa9ryHmhPL5yI41BGESvMYHhrnxmYeojzlZG1LTZPrnEhaMc95dKje4VoNojR2C8b1XYIafdt51OFv12ZzrlLLUsXg07PFIYUT7BNLYSWZAVP3bJ32Ufs3ogBrMZXl5pH+icCGQI2iSWvXrsUFF87G8BFRDgLFASMRhLMAQQEEtotmmSNRPk9T1kbMNFIiQLDcMOJsNLKzmHeFkn0WDDeLhJvswrlyH8NBsH0w1+959KHwAwg6h1dmUxpwsHn3fjz2xAq8tm0/hrS1YO7VF+HSi85FbU1ewEG5j+QwXcZX8uOOZY4kQorypP1guzojJe5EsqmDM/IAIU4AIdhbdnLGYbCjwqz2A+Y8XtJMx20evUrqXMscxbY4NhNy7NvhAxBU4zjHOXG0RX4AwTrbpe0w4Zf7+EoW0HE9ugIEplfkkFqmzFE4Br29WLRwISZNnoLh1EEIqSmfBQgxG6uklpcIt4FljiQtss8DQ9PhiGZJU0OJy4xWewsb15JxNDYeEnmtQAeBYhdFIaNY+D0stWzCmGWzGeZUJM6ohAyqvqlRA1fyucoZqUeKK4XrC0JxVFV3bYhBifJNUVoClRQzOVTV6txiJH1hfr9QHyUBd+Ge5GK5xdLGX8J2wXMpCWjzMVdJT46aKmzasQ+P/WoFdr22D0MHDsJt112MS+aMQ1UqK+CgKPWRCiUAyL+gHGygf2FCnsVGJwgPCqG1YCjFcCRQSuSZ9TiLkqIBCIHymr5K/7ASTNFvqtXbhBdi/l3/loRRA/0uHWWhKJRRodOqo+qnwgmG6CCamnMK5hSnhxKAjFGHM1UMoUkpLP/oipZUUa+uSAhC0+GweWwNyDsqroOqITflverlE9MY8ppqjUmDo/imCimOBwCElwjLXAOXhBREeATUY3Hf646kwQYOJqXA+wiVAgWnVRNBkClPuJnJa2shMr5Ekcphifi0uDutJhgeo3JglDaC46vSavp54kYpNtiGR6ai+PqPZWykCLdxjCX0H/5xve7l2mKFS1EQdYjMqoMX24mH1rvZlJEtoJ5BpOWpblkTFiMyzxLv3aDtgYnqUPFX3ycQUQxscGi7acJ0oIMQvKsZ6+KBk3nkvETUPZWIkhDiNReC0YOTJ09h/UsvYfac2SrFkAQQOjs7v9jY2Pg1dnZ6J3/YdGPx4kXSTnrkiOHSFXLCxIloaW1JyOElj5Rq8lON2nq27yvrtmWiWPJDUGFynkmuLurUVLlXoKSoc9QV7qT04kVJsXxI1+TPhIPQo/LdxrhGOQiF95dzteEgsDzONEUKYQi9bUJ5WW6wUM25BaLm2LBpjeQWjcpfhQUbcBASdBAku5+qQmemFxu2voZnF63Hnt3HMf6cEbj0wgmYM+M8tPRjz3RVZhRIScrLqGoFk48UbgQ5COQHiHNRM5I0LyZDYcrjRFEu9s24GZTfyuW1DoJSLAw+Md8d0UHQudg6rscES5/kZzi+fB/hhgRXRb1KwTXpeWT/AnIQEvgUYWeqsSYyaZK1lExteM2XXsdsDMRmTdWJ2gnx60iT5ZiGlRQN+IrDnfD9eThgiWuY52HeVdOUo8+reSHS4MhImSe8RPifwjX6hXuHn84gxcLEypyQF8L9GIG4xSjGsB+Ugig0H6qShSAnSHMQ6uqE41SRRKWbNYnuS1DqF7pPHIjoV4zoRgRlQAkbWTtD4SCQqyTqlmEIHQZIUSspSooBV6nyu/Ogxv1rdEmiEDLsuTWBWlRw0wJAi/lQYal0xYswTy2aPZwT4WyoT0nOgp5p4XlUV4E6Peqj3juiGhsaFlGoJQehnnoWhqemn4lgLlWF48dYFbgRhw53iBbCbbffLj2HwgChsbGR3R6/lDoLENSwcwKWL18mkz5z1kwxyDxBqzrXyouMv2HaaFqVRlL6Vp/WFDq2+SgZUamLjWi/l7/WnregVhrf1uS7yxukkBmJlf2UsA+F05vunldUxVDyVRRqlyqGInZyiYs4xloHIQ6OOLdHu3qwePVGLF2+AUcOncCUiefjjlsvx8jBTaiuUqqdwUkt8KamCqDgaiT1obXyxYiVWS9mJUkKRzTpi589ESBonQ3VhKX0fMfNpijKOaQLZIxZ5knp4KLIQbJDMumoUiAy/rTMp6vqXksOggj/aCGbhFRR8VOpO5rmbkX14DGbH4CYMmsyPK7h94koKYb9fIkpUuFv01fBfKk8QFBpn1ws7ZN0s4KnUBoduorBwn7JyVMiCFqbo+I1tEVKSVEBisJ+0J4v+k/60UwEQckm65kreTJSjpARhKCKoSiKELsvT/e6z0uk2qmMiZR31yWxaq3ErVf4nxSAE32VUj1LEgdA94goSt+VWjTqGVRfmHC/iwTrEAIIEv2VXgy6skaG2Iyz+k3VlCyDzlOnsGb1alww+8IiHYQigMDWj+/kDxfTqhUr0NbWhqnTpsnpw5SY2I6LKl2z5yDIBuHcnWbSipMEsn5ZV2KQ7RgF3+N7M0xnQ+g05seXfMTrQ161tqYanekMnl62DouXbcapY2lMn3wubr/5IowZ2Yqe7l41LQ7zUk68JHFsHPO9srFZ4uoiHyu2wUH+Wr6uylXtnbc7EVKia2KH7WCxvLsu93LJ36r7lE+rFc2N47x41fU7zokiKVYm2obfhc7LJ0fuZIt0IyFbzpX2Tlr/w95iuPKhvDgI9o+joJAPxyMsnGJ5P5/1pQ4fZXgeFGuqqpY9tXzpMqnWiwsl9evXLxpBOAsQVC+GlpZWzLxgloRpGP53WfzCmnYgKeqV5mQoufEVyLU3rs7a79ogu5w81bs4EH1C+XHLvSLOLsjf2l5EXoTkj+nCU6iprcaRrl48u2wdli3biJ5TecyaNgm33HgRRg1rFGSdS1MwxoFl7+GInYlqvgDB1eF5AATn9eVhKO2jYKGF4QpEtBSyy573Eb+xXbphMC0aIw6AVb4fA8aV7hvPh1f6vvTtSLlEgvShwJWk6EqC9TlIWER/IgCsTwGCGwlWfESZtSJCSbW10hpgyZLFmNrejqHDhkVSDGcBQmz1c8DI6Nyz+3Wcd/75wj0YNWoUmpqaikvbgpim+h/mP1mzSmZ6bVHf9uStxgiFknZlpzLlwMp+dO6LrHuGgKX0SS4odx35BNSkpySqkfYtfx8alx52WhS9+AphYB1Sl1rtfE7aZPMaMVCR20R3IHOLdMYcKy7YSkkcXk0xIrmmjvlu05q13IgpzkY+n5WcHMvEDp3owVPLXsTqtZuR785j5pRzcf01szFmdJuQe2jwpc89JbNJUNUkR4l0KKShP3ruCVoyWYk2cR6Dk3f43cXxFMKp8i5a2lWqS8Kh/BKGitezD4dorIerH6Lp10jqWHT/RcBJN3hKisWHI5Z6jKUXQ1jWt0wUlOMj8rnkuETWSjQXG8ySyDkrFcqo4FV4WPVDhUKnIrXMNRyOoITD4HHALHLhadWLIVxlEJu/8P4VATa9vmQNh3Qo1NMVQs8qcqtqzqU7YZgQF7lHOF/MahjKJuckpRkx4iYULO8cvYb8APaJ4N4q5J/N85ibhRac7hTLX0kOs8fWnLxKTjRGpPtlkL6M24noYhMpayEpGhtR6vsqiiMy0zInqhdDgWhZevfzL5xHCtlF0hJhYqIB6GYJiW5bDtWWKSwuo4xu8c41Vt46qrET200dhFr2uijohcQF9WTf89CoZfL5iJIitUjh8HdN2lrEpRLTl9F0CO/H6juRWtYgIfArBHOpKpw8dRK7du7EwYMHsfeNvbjx5pvOAoRKaJiOatHzC3Hk8BGMGTsG/Rr7YeToUWjs108LJZX+BTPXStRC92KwOOBLLwb2SRCnqhZRpQ83pVKcZKeySm5V/ZpRoSuV847fUxaZdYMUtWH4Lip3TYdf6S0KxkLl1C0uoJZ5VrXHJphT41X5OoryADk09GvEGx2H8cQzK/HCxt2oTjXg0gsn44YrZ2Jgm1LLNL9GAqFo+JuNLP4qzJQuuBWTuzWOuBRyj0eVRRGzRC+GpNHj9dKLoZYCO5XfW9lM01ugdFOkguNTYX/R/df9LirPor6HBgg288HflPxtHtZdOfm7AtooLBVpYVv+CeM9SCq9j8nNEoDavIuaE9WsqRxBM3xf4Xgwp857VHog/XcBLhn2IFHzaBOoo2MRZ2TJoVLOW+WurdJLWoSMDqdQxVDuhZSdMABBRWlKIdbo74ioWGAn4ojYfLfw7z4phkLPAztejLJ36lBg9eHeIjkXKVSzcqsiQDC2u1C9Y3MfATvSPK1w8AqvMwLfrq5OvL57N06cOIFdO3fh6muuwdDhZyMIZceXDnf50iXSwXH6jBly6payRQdHrISS2GLVsoacs0l6dLWtqfDTQfDJxZ5+DkKopMxm5WsikQEhlpdI9IAA7M2Ok3j8maXYsH4bamsacelFszH36mloa6mRjRs2O0Za29YRy7M4hvKdv69JsNYETT1AznX9HuFZ1xyxT1heOAgsQ7MER+JIK+Vii5FxoczRcoH55IhdeSGq/NKtt4C01KY7cuD4KI0C+3C2q1M14PB0t543pbdOfB0b1BVaExIZMCWxlmtF9cdw005wXsOGbFpChE24VWz3XFsrOghLFi9WOggxoaQgxXDy5MkvNjU1fe3UqVO2r/m2/J4oKS5fjv4trZjS3o60buep+irYndTdAYJ4PXtdcl3uJtE1i9NzMFGupChfDoLLyugDoSRuhBxy2LZnH55ZvB7rN7yGtqYWXHP5hbjq8uloamCov1gASYyrVEHanSb6CiAIO9m2gsMXILCyhiRFW5BrGOAuY+XBQZCIS6gjqc1SozaFEqOyBOAevBgvgOAKJn0AgvSPcVvDprLGNrRBe0dSo1XEwaxHTTa1nhMPW+QHEDzIvI5qjT7EUUYqhCxtu4aF5pHVacjS6562Ldvbi6VLlmLK1KlFQklMrZ86depLqbMAQa1cAQjLlqN///5onz5NdLNNMyEngOBYxRAIs9hYPF+AYPnb4a+dkREEh9Mt9xPzvK++vg8P/+pZbN9+AMPahuCGK+bg8nedj7o6JZ2c9PEim7oafdfvs+RJQsCnX0nxTAQIro2XJILg2s3xTAYIjqqIKgrmBhDA/eCgCumjpOhzIhYn6RAJ8QIIjjbSJ42htFPcDnde42WhnMtUUrY3g8WLFtkBhJMnTzoO0dvr6wQIK1eskPBL+7TpAqJFkKjWvheDOnmyF0OYzFZmnCRMxWSs/UnVh53sM1N9AhAc9eVF+Y9Gv0IrYpKT2Ajptd378fATi7Fx2x6MHDIC82+8Ahe2j0RNVa6sdLIhFJ7WKI1HVMenF4NzKsPjtOpexaBXpOXB3oSmFYfG/iKfih/XdInr9+XNHcPZwbp3sRMGIDhwNpzehSaOEQTHqi2newRRB6pbutlI514MrkayrypeXCtxgtRa+VQReQps2rRu7Tqp2ouXOTY3N0cjCO90gEDi27IlS7Ft61aMGj0aA9raMP7c8WhpbVWSyMlnzeBfDYmM4baSxJUIvyYlHAdOFLu0RQ1fiL4d0R9UFQkMOZHNboyN5tMnVDMoPXZGQ8ixiDCty2wIaebR3YP6RqrpFQROiy4J2Wo6L46TIceUNILaONJ48/2lO1+kOiDhwfR9pHOgVu0LFB7lb/z/9JeqqpDO5LDltV34zbNrsGPnEYwcNRLXXzEHF80ajZoqditUZCFTaaH+r3kZ3XWNY6zBYVl7ThVJMpqF2FeC3JawfIRAR8Z0pdC8vpZnD6qqsbogXC0QLkIIrxphjcsYq6qPiGMKv1Ds5YSkmOO7qPUV/H6QZlPjZIad96BqHyslonNSyhGyK2daftdWyIZzQ10Spj1KknMTuGskEEoX0/AYxyczdJ0iKaZFDVQqa4JuljFAE56T7m4Zq6B3RWyujUqmYZKbyiVzj2CQSyGHgDiaQa3pHGjuoZds0vok4ZDPX1A5LEYm6jSrribrn62rOY9FlTglzF+xiE9o75bAcSQcWhMh5ZGVyqE9mVlreTiE/w2ZVyqjwiA0Ya2oMVNkXs5lKZXSgmMomCbOCdeVSNhXIJibQ4pUMegKNJkG2YelCO1K2ZS2m8qTvE7OIeZhpCS1Wto8v7r5FRzq6MCRI0dw8823YPDQIZEyx7MAIeaHTDdH6kFMnjJFHB0rGRoaG2XzVPxouWHp3V1KAzy00WSRkQmbzURaEYfmMtHHBlUMrBYw60Uvtvg+Dlj5gQqd0aSv8Da6ikHaVhuucZKRCBH7CQ5YKiXM/IqDZRj2DqqIon/OslB9TcJJkgJIp3qzWLpmExYtX4eOQ90YN2os5t90KSaeNwj5fCa6MXWteOHV1AuRvEOylipHKsillnotpfCoekTYvDt/R6n8sezUYrD0HNDhxcvjSgIEvTa4viKlgRVuJ5U1BAgERyG/WGL6g0oJcdxBWVW5m6h5pAG0bwhllBSrnPLdXCs0krZRB5beqh4kSq2yLDDUc0KnWs7hxXy5UgM11T52U68VRHP2CqK6FwOdkO0Y8zlzdEZU4LNZlKwsMa2IHXhaChhb3kOPTwAQLMdLhf/japWlL+a7h0P5Zksmzb/5NzOPtiCXdy+kZCpLWZt1o7g3at0nYOCilypU1hDoRQ93CtwosE0/R5nllzdtwsWXXlo5gsCSh3fyR5QUl69A/7ZWtE+fITXnplbdloMgKQbdc7viWGoZYC4a6fVt+XG6h/5NnzyWDyGuokWNv6NjHp4bn0CkuqhBCk+j1TiVSWPpyo1YuORFHD3WjakTJuL6yy/EhPEDUFVDxG83yD4cBNdujnZPEv2WtHF1aEAj4K6CaEr8OVyNq889vKoYdIc6K+dl1r2rqJgWv5E8vOXHtUpEftY1veRJ6BV5sEo6JuH3dHkuKdtT3W5dSk99bJEXB8EhgmA51ZGvyQnfkReiTxtOhMN8llUPbsJ4IpldppW8iWLwkLJ08WJMnDARw2LdHFtaWqIphnc8QKiuwZpVq9CvqZ9ILTNsKs7Igc2tqhjIQbAzMKa3gNIOsDtKKiasm+yqPJfDSYqOXikW2r1HYPTkwezew6t0SyspRuaEJ9GaGhzv7RZ1xOXLN6PrRC9mtk/BrXPfhVFDGpU4jRhLi2cTnoPOrTqUfPnk+q3HSpumPiEpOhBBjcV0dpImZedQsmhOUhVTMiEz7l7FoLpypqS02e7jQ4R0lhj3rCxhBKGom2OZ13KaR+4T6lmYvjAWW0uwkWvpqW8VgytAkCixfYmnD0lRrnGVMfcYL6sxTqlU34qlyyViLhwE9tbQnyKAcPz4cbsd8Tb9Vk11DVavWinKiVPbp0mZoxBdgha+lV88ICk6GL6g1Zduf1rIM5W4X5CvL5EYTLjM5FMrv0H4Gyaj7XaV9bc9SD5Jm1I1XerGM0vXYdmKl9HbncKc6ZNxyw0XYthgSienddrO0oKJpLFjTw3PU2HfAAR3iV5nI+YohesVQfDRQXCtYmACigbZ4VDgDBA814rwIZwiG6rm3qkE0XEevaoYnOek0ETK1rb4OG/b3w5AsSaY2x4GzSHKhPlt72fl7GM/ZkMEZWQpk+6V0v4AIITaPbe2tkYjCGcBQg1WrFiO1pZWtDOCQB0Ex054XqFp6YYWJasJaUbU5nS0QJQTQ3k7HQpUIXeV06QhSIx26N8wcqI2C9PkvAxECD+LzfVW3/EpKYudbgkOOk514tfPrsSqtduQytfhohlTccv1MzF4QC16KYAkUslugjFnLECQ/O1pLnN0zN+Kv3N0LN4AwbmKIaeiRjaRI71oXd/FNYVjtTfiX4p1SrX5DZ8yRwV27E/RXgDB60SsukzafvoOILiBSSWU5Bb99QIIFvuRYJOlw8uXLsXEKVMwnBGEcgDh2LFjtuP/tvyeISn2a27CjJkz5eRp9PWNo6704q4CO8apK7LIyzh8+DBampsxacpkNWEaJPR0d+ONPXukGoGTyOchgXLQkMEYOGiQnCwO7t+PfW/sFbBAg8icPP83CT40Ym0DBuCcsWMUg7aM8BPD9Vw4u3bsBCtbho8cITrdBoiUH4NKtK7o1a45dbPxpQ13bQ0OHD2Ox59egjXrdqC6uhWXzZmFm66ZjIGt1QIODGqX/+vgJJRqn0NXTs9Tocsz8RY+ZY7ODq8vUgySv3XrYqpAm6OSoutple9OB+bA8zAtkivZhsjfXXL9em2566W46yC4rhXpdiutiO1TkXLoKpMfTxpHmxNx+DofgBCtZKo8m0prQUeYK39dfcNHSdF1DZs0Tpn0MCtqmD5mHxEChMkUSoopKVIPKCKU9E4HCFLmuHgxtmzZgpGjRovk8oQJ56NfU5M4x1IVArJ/9f+XZikWyxzrFAM8CNLri8Nlhjztd3d24dGf/xyPPfaYlJywhK2npxsDBg7EfQvuxW23347WAW3Y8OKL+MIXvogTJ0+gsb5el+JUob6+DjfddDPe//73S1eub37jm+LUWXXR2dklv2eaIV155VV48HOfQ9uAtghSDNZ2CmCaZffOXfjWf/4H1q5bJy1BGxsbMG/efMybP1/6GQgA0adGBTRU6F6VOSqmtSJGRUYgtIXU91nxwGqB2jq+D0vKCsWKZqzV/1W/w3Ht7Ukjk8ugurEWe988ioVLXsD6TTtRVd2IS2bPwHWXT8PAlmqRVzbXStUH1ayltKh8Wyv1kLqkTjdrsiGo0ugJ+71OlcfZfEz5kotxJVCUZk0VDXJojFm2F268VOrhtMPme/D/1dWz9FZ9WeHJZA41nQrL3aQio0Sjm/C4c3wk7cOSWCm/LDdeJoJWJfuCkTYh9AaPUj7NJj014mWORe9f4KyreVT6+qZvSQRMm9uFygt7urpRx+ZhJU64UiasDYFp2MPyXpY2l/+oi/gcrJTgOlbXxB4i2CPRXzOnQe7/ykKw3H+qxFOVhYZZ9uH50btKrwcFEBi5TGrWlDw3PmWOvdZ9YfQYOHKoOMemJFaV0UY/0X2glmw2zTnJor6hvsQ0hmshpDBRotL8VxdtHRkvNhyTMS6X9i38TSprYr0rTDt6/hazBZtfeQUHDx7CkSOHccuttxY1awoAQkdHxxcHDhz4taNHj9rYtbftdwgQKJTUefIkxp97rjTFoTPlprSNIHDRcMMkMs1DVlJ1IgS+993v4v/+6//F5Zdfjnnz52HI0KHoONSBn/zkx1i7Zi3+6q/+CnffuwCLFi3EgrvvEcBw2y23guVY3d3dWLx4ERYtXIQvfPGLuO6667Bp0yYx6tu3b8fXv/51XH31NbjnnrvF6DEiMWVae8kIAsEAiZl/97//N5579nl8/ON/ILmpXz/xBJ555mn8xV/8D8y9+Sa5b/AJvZMJ5dtWcdBBSLlXuEtZBefKa3pTasAaxQAAIABJREFUKew8eAi//M0ybN/8JkYMGo5L5kzCpbPPRf/WBtm0YZ/jGtUxYEdORpZhTT6XEmaxl/V1rUZhcDIb2fiVt6LTSUrPJRnjfBdrSWcxxvp0bwmOfMLfJFTJ3rKcE46OUl+stu7fIGuSVUWMICS9S5FvzguTn/1abHtE8N0Vt8mBCMlyaHYndLhG2mMTYFiOlzkRu5CZCSTVnDhEEFwjQTrd6tbYzPF0r6NmrF6xBfhyaNTlqpV3ogbaPulOqUig7oHjGJcgpUvjs95eHDp0CKdOnsSWV7fgXZdcXFTm2NbWxoj2l1JnAYKaPClzXLkS/Vv7Y9qM6SJKI10QHWp8bZ1RfX09Xtm0CZ/+1KfR3t6O/+fLX8aw4cN036YUtmx+VRz8hIkT8LnPfx5r1qzBRz/yUfzJn/wJPvqxj0or5prqamx59VV85CMfwdSp7fjnf/5nMeoN9fV46cUX8fGPfwILFtyDP/rCF9CbVnwKk7JIWtB8/0MHDuDrX/9HTDh/Aj704Q+hpX8rNry0Hg8++Fncftsd+OznH5RxsQVMZTeOY5i5uiqFTC6FF7e8jkWr1mPb1jcwYtAg3H79ZZg1fTSqUny/BL2KQCnE7mQvZ2WfXgy2VuK3+J4rJyY4XNq/usytSw35b/E6TpdK2sfBgMuP63SbUyqH11SM0IQwsmMZqZoTN91/0eIQkqLTRKqHtARtPs9loomVI1qhqXZsCKX24xnKQeA0nuY5UWkfzrvD3FcoHzdljpy/JYsWYeKkSWcBQiVrRAe5eqWuYpAyR/cqBtvcNQHCQz/+Cf7+77+Kv/mbv8Ed8+ejq6tL0CuFcChw8fru1+VkNv68c6Whxh987GMCED7ysY8FaoJUffzgAw/gglkX4O+/9jUJZTKtsGH9enzyE5/EggUL8Lk//Lx832xmZTOSFxsB0cEDB6UfRXNrCxoaGrB65Sp84Qt/hAc+8AA+8gcfKw8QXAyfQ203Q8tZpLB2w3b8ZuE67N13FGNHDcMdcy/GtIkjkMsrFcff1adPAILLWOkX8+EguDqjPgEISVHyCpPnXKrrWVLnKhvtRVJ0nfszFSBQWMSRg+BFuvMACM6dFh2NhxySHDtsSmm3I6jwqpKx0JehD2CKSDgIk6dgWIyDcDaCEFsQEkFYsQKUmGQVA0/drmWONux3hsqYivinf/z/8Nzzz+GrX/0qZsyaJQTEA/v3CzmwJ92Luto6DGjrLwSSF154Ae+57z7cdtttuOmmm+S73d09WLZsGZYtXYo/+/M/w90LFggQIPjgqf/Tn/40Fty7AJ998EEFdrScsOSzDFNZNw9RhxpVOcG/E0ww5XL4UAe+8pWvYOvWLfjbv/1bTJs5Q4gtiR9XprWuwKgUMmYKojefx8qXtuHZhS9i38FjGH/OCNxxw8VonzAMuSzBT5nd7eOMvEiKbiDf1XHzDX0AgqsDkxC4YzdHS3JH6Nit/6fDocirm6MHY95Vz8KV2KciG/lAddLKL7nuLS2QZTgMVvfwqEbpqyoGRWxk2sfuTbwIhHYEpeABFEBwrGLoI4BgE3UQbks6jWWLl2BKO0mKIyLctLMAIQEgrFy+Ai0tGiD00qnqXGFllo/a9xZCSXSIJE/9w9e+hiWLl+Afvv51tE+fLsqNT/3mN/jud7+L48eOS65/woQJ+PJXvoyDhw4JMBg4YAAmTZwkZBeS3EiQIWi46+670dzSIo6dp/7161/CZz5pAMLn5PvcXCRFkoRJnoOitCg1MJ6+Bw8ZgkmTJ6GxXz+JYrBq4l//9V+xZvVqfP4PP4+bbr5ZuA/h0ssIi435W2m+ZJ8rq2Rca6qr0J3JYsm6l/Hc4vU4crgHE8aPxu1z52DC+MHiMCtOjfmCQ6jVNhIUWULOp0LHMPM7HiDQSbhVlvicVl0jCKbE2M516W+9bQACyyLdOkb6zMk7GSD4pNasAALJwrrMcfKU4iqGIoDApg3v5E8QQWhqxtTp00D2qAII1VECd5lBkv7oQm4r7SQl/1NdjW9/61v4xje+gb/7u7/D9TfMRWdXJ/bv24edO3fJpvvRj36EV15+Bf/xn/+BEydO4r577xUgMH/+fNUYqLZGKi1GjBwprFj+Gz8ECEwxfPpTn8KCexbgwc9/TqIhrFDYt28vvvFv3xCnb1INzG+RJTxnzmx86lOfxrhxY7Ft23Z89at/hx07duDBBx/EjTfdJIfEQgWDIhhyfEzjEMVmVoSwcDqj7JoqYyg5Rt2ZDBatXIOFSzbj+Ikczh8/DvNumIPzxvdH2gYceC5oHz0L54iAK6DwBAiup1UnYqMZX2eH5x5BcCUcSlTMNYJgGdUKLyvXErw+iyDoPiNOHATHeRR7RyVFl0NBBRngpC3bNwDBDbD7RBCUCq6b4JUAUC8tj/K8BUkxECAsW5aYYhgwYECUpHgWIDDFsFJ0CMj2N3l7YQ5XPKaqZa0AAttElxf1aPjvkz9z+5/5zGcxd+4N+J9//ddSTslrmVqgN/7Kl7+MJ574lYAIAoQHHngAf/pnf4qPfPSjkmIwIklEgWGHTICwcf0GfPrTCiB89nMPCkDgh+/ENEbnqVMqHh4q1+rX2IjRo0Zj79438Pdf/Sre3H8Af/qnf4IrrrxKZIpZYmc60bEb2K5duyQSoXKQKTQ29sOI4cMxYtRI6SRWESQoxJHY6ppNl7p60nhm6YtYuGwDenqqMHPqFNxw5XSMGtoAVBOc2MYb3Z2RF0BwNK7OgMIXIDgCkb4BCDrv4xLVcWW/ewEE1VDHpd9FnwEEj3y3rDEH5+0MJjVAcI4aOjo8L4DgLLWscwy2ZsUjxSCgwlER0xsgVBhjAxDYwZjVatS7CQslBQDh4MGDXxw8ePDXKNLzTv4ISXHVKrQ0t0hORpyw7tBny9q3DU3zpM2OWt/4t3/Dd77zHdEZuO3WW4UYyLKp1WvW4Fvf+hbGnHMO/un//BNe37MHD7z/A/jSH/8xPvSRD5clCgpA2LABn/j4JyTqYCIIhoNAbkEAYELhd+6LjoOHhDT5+OOP4wtf+AKuuuoqSRsQWND5Dxk2TBjF7CO+c+dOHDrUoVjvAHrTvVI+M3LkSEyZMlUqILJS1lOCPMh/Z7VASJRG1QjX4FhnD55etApLV72MTKYe75o5DbdcOxOD26rkPqiyb27lo9rnRVJ0zGH2GUBwBC4yn4568a5h+cRS/grGxzvU6uiMnBnzFqp1Ra/mCNoUuc3t5CnfV2FCe7PuulZ8qn08Kktc58Snz4v9IOlvesyJ7HmtN2J7Px+SYqVmTbIsGOnN5ITDxtRynIPA6PShQ4e+lDoLENRUMaS9ZvUatLa2SLMmAgSp82W6wJIgbwsQ5H41NTjScRg//tEP8YvHfynh+saGBgn3nzp1CtOmT8MDH/wgLrvsMqxduw5/8Wd/hg9/+MNYcN+9ikBZwvGSpMgyyb/8y7/ELTffjA995ENIZwqyzaUWJqsfmHr4q7/8S+ze/TrGjx+P+ro6Lfmcw/33vxd3L7hHOAZGUIbNPcQQ5YHjJ45jx46deHPfPowYMQJTp7WjpX9/IXomPmusioFhNKo/HjxxEk88vworV7+C+tomzJk1AzdfOR0D22plTqSzm0M9+FmA4EaI84kgOJ+ifYijfRVBYHtdtvm2/FTi0RSDA2EDup3sfZ3R6QYIPhEE17SPjszKocYW6+hSXac+CZbzbb7mEw3wklr2UlK06+ZIkuLSxUsEIAyLkRSLAEJHR4fjEL29vk4HSTS15/U9oqDIblaDBw+R7o6VPsbeUUmRufjakJIir5XDZRGSV6F5nqK3bduGlza8hGNHjwmHYPy48Zgxa6bII7PU8dDBQ1j/0ks499xzMWbMWAn5lwIIopR19Cg2bNyI4cOG4dzzz1en/AppEl5HqeaXXnoJXZ1doNqbCHTo55/a3o7JkyYH7Ovw+8i38nmcPHlCSJAs0Rw0eBCmTpkqURGKMBm1RMYb+JuMLvT09qCurl7+zp6mBw4fwzNLV2PNi9vQWNeEi2dOx9WXTsPggdVIZzPI9EK0HBoa6oIpCd4rZjzMf1IkijNgRGZsfBOBCCs9RPFMo8O4bQpjRiJ2pcBHwZxC3/aolpp6ZPNvDOeZcam0vmQN5fMSdaIqognphn8/rLEW/G9WplDhMaGdeDzgYf5bwF82J2vY5iOprqBbaGUdfz4b7yEHqVgqrqT91z3sOV5qHu0Qu52SonpLyXhlsrLfREkx4eQdXzvcUoyaEdiSZR88VXziC9k8AbhUnpQ5id0jPp9m/Lm2OGa19XVldRTDa4Dzbg4iwXMZ5dOEgRZFTK2kGBZXSlz3OjohKqUhYbhye0T+xvHKKGVA0bQILbCSM0qVQ3KoaqhuGcqJmtKZpEXjCqhyeelkyD3P9FJ4HCN7IPSQ0p8ml62oUqrsnVoA2d6M/F+lBlr8xklBSK4vrq2wCm/gU2IbVH5RVCGpnpq8hnkQO9XZiTf37sPBgwexe/cu4cANGTY0kmIYNGhQNILwTgcIDL0TTR04sF9IG01N/UAmJ1n9yoLEJ7SwjAKA0JsWp19dQ+OqQ3zGnFHbP8HoGNIiiY3cbOYERwcqi1Ak66mPUCNOVTm88iV1YSEMQ160MfYiE61bTyvHq9+RiztDx6HvnfRjOpLAFMDWLVuxbfs2DB40GNNnzED/tv6BToFxuDR4PZScraunp8DGLbuxdOV6vLrtDfTvPwBzr74Y75o2Bo0NJD1mZDSzGaV0J4tfdOLMyCebF46DKAMmdLVT0Cf0MdOZgpT/qH4Whb4V8e8X7q2ctxExopGJgwq1EtQzmt8J5Ilp9EzIOWwhYq/E3xRnFHJe0TEovIv5d/6EpMmKZFoLYxdxSro2mmNWBBB0Kik6aup3JNJWRSdZ+YhnPScxxEOjJ71LTErKAiMQ5BKEBGW9xrIGkKDwvNL7MKdKfQXohTg65uvhOTePx2oiPlN43pO2h/k91eKdqojFPCUxDzoKLbZCrwd+X2TMRS7crKPC9gwDF/NXkUHWwLjS4UDwfU7zL2iHZE1qMxO2WfJshYEPlBQ1kTtu3grgXa/6PB1xViSzub+CMY79bnz8CERIsraNIMi6z7GTZeX1aO6lCJdVqlKmIgRVGgIEVcE+SfLuGtgHAIH287/5ZTL3BdQWTGR8+xt55njzvIKpikJK1b9TqXsGgCqyT1SaqrunBx2HDsnB87Xt23HV1VdhaKxZ01mAEFuFSihpFVpbWtA+Y7oYYzLlnRi6HiE38xhh8JC4ocVgWFhFGyRQ5julRJQqGhndvKSmvha93b14dTMrD44LQCAfgUYueFdzYtNdKjdsfQ1PPbcOO3YfwJABg3Dz9ZdjzvRzUFsVVUeU1xeylv3GL/SEsB8YL5Kia17ZMd/LpyeT3ym9Ihe5pxhcBWBUtUDl6EEwA/GjuMXU9EmzJg8tAOd395gTyakTIjvI7frIWbuuFa8qBu5fbl8HboQi6tmvL3XIyjtJQFsswchXVBUDbZF9Wbeax9JCdYnnLo/xqsRBkANkbY0c+khSZDl9XCgpAhAGDRr0tXd6BMGQFJv7NUkVA0+RsjAttcxl39NQShdAFwfmujTP4O9rZyS9xtl5MmsazCjwT+RsoiQ835zszmLrjh14diFTO90YPmwIbr3hYsycMpJHX2Rj6oiKBOx2MvAhxPkBhDNTKMnV6PtwEFzv4TMnfQUQXN/FHSAox+JUXeChpGi4QSxDtP44gkk/gODeglt4Rw4A1ItoWyICUGrs+g4guI+XDbHRVDGsWL4CkyZNLOIgECB0dHQokuJZgKB7MYiSIkmKqsxRNeCx70P+jgcI4Yi9TqkQZNFEMbe399BR7Nl7AD1povs6HD12HOs3bsDefYcwduRE3HbDJZg6YXBJ6WRuymw2j5oaF9SuH8rBTp6pAMG1Pba8uaPRdwYIEs91i1J4A4QSDWhKOkC+u1QxWLtI2fNOZXvOpLu+AQgq2ii6vvYv77hWfACCT3+MtxNAkMlwiJ7YOPv4BKtrykdcTJfQVSuWY+LkyUW9GCIAgd0c3/ERhGqWOVIHoQWT26eqlrSupUVS9vM2iSC4hsxLmCGJJlZXYcsbB/D4s6vw+u5DyOXrhFeRynUB+TTOHTMet1x7CSaOG4BsrnxfBao+uuQWnZ1RKoW8Frw6rZEgj/EVQ+kS0uSc9MnJyDV64gnaXJs1eYyxK0BwLvH0mBO1ht2EfLyvsQVT5PcISdFN3dKnvNd5TlxJivYQqvBNRnVEatkBgHmouvqMl82hwEQQ2F5gQkKzJgIE6ebICMJZgKDKHFevXo2Wpmbpf0CCk2uKQdXP2wMEYQ5r9rs1qvRaZI4G3IjM/A4WPwlyx7q68F+PPon1rx5GKtWAPGqRYqog24nRQ9qw4I5rMfW8AbpnROndqrRJ8qh24SB45LvPVB0Ev26Obo7FPYLgXqPvDNqMjLlrBKEMa79k6NgrgmCfH/eJ6ghx0aebo6tQkiOY9IsgcD06nqIZpXGwRWdTDJXTEgIQ0mmsXLESE1nmOHwYMoYADyACEAYMGHA2glBdjbVr1qC5qRmTpk5xjyDw5Km7m9n2FJdok85HhtnBZQGt4yb2AcfKiDnWape4UV1dLTa/vgff/MFjOHqyWSo8yOoXZn9vD6afNxL333klhrTVIJ0p13VJ3cC1+ZDz+5MLmtVccJf8reuNnE+3KSmrcgl/uz6SGmDt8JlasyXFOr+L+5O55/oh+hy2gpvmiZxPq45hednzrs/lk8bRc2l98HCNbEikjWV7fRFBcG917Rr9dV6RZk54WLHkjhfXDlnc1WdvWVzD6CirHVauWIFJkydj6DACBFUayw8BwpEjR76U2r9//9ufg0A5YJ33KaUJwNrctatXo6mpCVOmtvdNBEFKA10JSxoh2IYCfQyFB5vbOJe4QWIZ0Itbt+PbP34Cp3raVEpU8sK1yHb3oH3sELzvrqswZFC91N+XB0eqB4QLL8TntHrGchAoA+zAiSk1J+XG2Jl85RPO9YiC+SgpKoBzmjkIjhEHBXLdeA6+SoqKguBgKISzYX+69+nmKOFvh3vIeJ2pEQTXFLQmXbvMiR8HoTKg4iGWafSVK1diElMMBAihMvaAg/B2BwicDJbIsDsinQvVCnkKi9f0k2EvAIFVDH0EEJT0Zl8ABI8Ug7MR024nZo/YVGrL3v34zsNP4sAhhmJ1yDtfjap0BrMmjMT9d1+O1mY2nDoLEMo5774iKTqVb/UVQAjEmBwc3lmAcBYgWBzSFZB2s5FeSooewPiMAAhvVw6CiLLkctKbYNfOnRJF6N82ALMumIX+bW2RkArLHCk13NSvnwIIWXIQSIizJ6G4chB8TnhepBXbTRL6nvMpp0Skoq6uBrsPH8d/Pfw0duzuRE4iOVnBCaMGDMDNV87Eu2aNFuBgo7XgHEHweXcfjXmP+7he4sVBcAyBO0cQfCJUHobSO4LgwBj3Od3/rvZJpciZc8hcDh+isma/zCxC0+Ef84ogON7DJ4LgE3GxHyT1TT+AoJGIw5r0AQg2PsJEEFZJBGEyhg6nkmJBCC/gIDCC8HYFCHT6L2/chGeeeVpkgkeOGoXly5dh7NhxuO766yTUbZySAIRVqwophr4ACL6b2DFs6rr4fQxlEtghIMukUnhm5Qt4+tm1qK1tw8hRw9HcXIvaVA7nnzMKF7SPRV11DjmbfLdHO16/FAPJpm597n3G2PWaMxYgOIIQn/4YbyuA4Mrv8YzSeIEKB+flDRAc7ZdriuEsQKhMTH7HAwQj6frzR34mWtbz5s8T579u7VqsXLkKt99xe6T20zRrkggCyxyzqtzutEYQPFIMQtJzzOG5OiJ+X07qDtGTeFmVPGJtDV7YtgOPPrYIJ4/34tI503HdVXPQ0ihMQIkaVKeqZZytiJ1nMkBwDFF6zUnGrRWx3MPReXtFEBzv0acAwdUZOabWvCIIrgAhZ4ijDtFML6U/pviIjO2iDj5cHZ8TsStAcK7EMVEwh7Xis08EsPFeluMbHNQcO5LaaE04AYS3UhWDNMPhBot96Mz40qKLzxK6VArdXd340Q9/gHHjxuPGm28Sh7d961b89OGf4o758zBh4kTpEMgPtb5ZxdCvX2PfpRg8Igh9BRCcDV+snJDcg71HTuDHjz+D1zbvw7RJkzHvtndh+OAmaYpDJ5HNpZFKsfmOnUFSbVxZ8mQvXuUVQdDr67RXDDiiBBVBEJan/ZWOIV3v0KnDI9k/fOGbfRVBcK3ecd4nOsrsMoX+ZY6nN8XgJ+fM6JxbWagrQPCKIDgCfO994qhnIaDCAVAkRXKT9psCCBmsWrUSkyZOSkwxBFUMbwWAwBeig5cOYmGkRz3/qirpdNfDbne1tahvaDCJIjz/3HPYvm075t50IwYNGowlixfj+eefw/3vfS9mz5kj1/BTVMXAFEPWTc/bmYPgBRAq17gWLQjHxe+VYggBBGofdHen8fhzK7Fw+UacM2Q0Fsy7FueNb5FFqb4qjRU48vb+oq8AQl9wEBwdtwQD+ggguCqIuhK8+jSC4GpcHU/3fgChcgg4vimcHYWHbXGt+pD+KimqRttHNlQVg2NliWMVgxdAsLdC2gcrgrnTIcJD8Mp53k00pMK6DwCCrmJI4iC8ZQACFyC7Gb66+VVs2rgRV197jZAMWYlAx86OVGtWr8GpUydRW1OLC2dfiPZp02QhHjlyBE//5kkcPXYMra0t6OnplY6N8+ffiUlTJgcRBP4OOQjNzc2Y0t4uLTPz+ZxqjmOTH9cG3ElZTIcB4SICQgNWojNkyTWur3EObblsfA0QqqpToJzBs8tewKJlLyOXyWP+LVfgktnnI0/xqfBDOoam/UOHjmE9H4DgCsI8DCVFtZK6AJa1ba5jLOFsx1JSx3t4AQSfKgaPMXZ1+D76DK5pHy+H55G+dAYIujmdG0BQ9svJFjkCBD874RqY66tmTR4HQov9yOq+TC+FktiLYXJis6a3BECQtEEuJ90Bf/nLX0pu/BOf/CQGDBwodvHQgQN49NFHMXz4cEyZMlXAwqtbXsXcuXMxacoU9HT3oPPkSRw7dgx19fU4cvQIVixbjptuvhmjx5wj6n2SYtBVDC3NzWifPh29Pb0qnF1TLSc3m4+EQV2EQzw2sYT1XAGCx2lVOoI5hvK57+vq6rBxxz788JGncOJIDy6+oB3zb56NhvrqaBmjSJW6dWaU9FGJVrkl58eDMd8nSooezsuLpOg4917G1cIgRebHQ91SmjW5Kil6jHGfAATHOfEFCM4kRcfx8lFSVIDqTAQIWp/BMvfjw0HwAcY+nI1yVQwmFc+9lOnpFV+opJZLCCXt27fvjK1iMJyC1StW4KX169HV1YW62jrc/773YeDggZJqWLp4MV55+RXc9577MGjoUJw4dgw//MEP0NDQgHvf8x5sfvlldBzqwGVXXI7Gxn749RNP4MDBA7jjjnlo7NcY6CEwNcGSj67OLkw4/3ykedrN5jBk6BA09OtXuQQPEOEJ1bO+xur73CwEPNW1zMPbfUT/vKraqb5ZXcM+75ahwDyQTvcWeopXerQ81DhWV+HgiU78/InF2LJ5LyaMHY9333oZRo/sp0tKC4lqabzUm0ZNXa1OqZdPYktxZDYrYK2mrq7SEwV/F3BHqQn2YLf4cM0xesR+D7bzKAachs/yHvIYjsaYlxDxs02r9elLAyrbd1dpDK7JLGpqay1GS2WKctkMqqr5XJaXGMVRy/Wo5qQX1Vz3DtE2nzF2zXczZaa6lNq9PA2+pHAYmbT8+FzDPU8cxjVs+8ml03IosLUTCiAwxWC3t2R9GfvlkGag4h8jvLYlmzx4cE1Wu6xhtlJ3ukdOHVZsbTd52ZmsqjylnbBUX/QBCHKQkO6XhTWpSPtZnDh+Ar1pxbvr7OzC1i2v4sLZszFkKMsco0qK0ovhTAcI2UwGm19+Bf2a+uHw4SN46cUXcdc9d2Pw0KHo6erCIz97RAiJd777zsBxPP7YY9i/fz8e+OAHJZ3w5G+eFOlIgoYDBw7i0ssuFYKiiR5wsAgQVi5fjl27domqFB13Op3BlCmqPFLl28rnznq7u2ViauvqrOafC5/vV1dfl9z+NbyI9Fynu3tkgZXd+LFwd293jxgxGlgbFTMuyt6ebtTW1kdJcWEbaO4hzNwUenMZ7D9yDIvWrMe6F17DoKahuO36yzBz2jBpyJTPcfFp55ZSjijd0yVRHaUsJnWFJW2Z3KO3R8aroaHR2lgQJVPGuraWY1zZiPMb5KVwTdnOIw1lNptRgMrGgdGp0lDyRGzpJEme43Op8UoYp4QUB+eRoJXvURFUMPdTBZFfpaFQPB69AMs4P85jJt0r+6dkxCn2bNSA5z/ZghAzJ+QaVXMerXYXx5jS1PZSwBwvGtFqgh2LtcI5YaSRIFecS6k0k2lbTnnbTEaeq7a+3hpQ8RoClxraCX6S7mOkf/n36iqkya3K52W9WPki7seMcsS2gJKAlUC6ik6y0k30GHBt0UaKsq1ZV2XGmu/Nfc/1ZQtCOb7spVNnuGiVEBJtfSYt9tEKuOk+BlwrMo9WH4b0ewVIKuBSacDUj4o4GsfH1k7k8wKmubcCO6EVNfnv27ZsxZGjR+X+3V1dOHzkKK677joMGfYWBAiGoMEF1VDfgBdfWIcli5fg7gX3COI5efIEfvrQw2htacXt8+6QQWS54m9+/Wts27oVH3jgAbS0tGDrlq148819gnTHjB2DUaNGI0e3IW0xldNgioH5GG7GmTNnymZheoJcBzm1WYQFuWFokARVWsy/NGviiZgo3/IEwueTNAaRfqmFGTfIOoJARUnbUx6NODdLyZNRcI+8bKxTvWksXLUOi1ZsQlW2ATdcdjGuvOR81NRmkWUqQajYhfszz83Tlyxky3fnhqRDEsdS2dfL6HB8KWedqua7WO2AtGvyAAAgAElEQVRkaWLCzWUta6wjCOCc2NxDIi48sbDyxjKqoyMINC5W99BiLopwaFf5ID7GRBBqtBGrdLNcXkqCCVgrrxVt9HTKznp8JTpHx1Jh3cemV4Ewh9N9PicGWcB3pffWnpqAKtgnpQBCKKUiaTLew/LkqeYkK+m4itfo+7D/hJxWU4p8bfWRaJOW8rZ4d6EYpxmZtJwTPTbuc5KX/UjwbQXapESbET37MRbM5RDVkjnJ6TlxidBIl1jY2xUTcUlV2R08ImuS6z5mW/IQsMU1SIB2/NhxrHvhBeHsDRs+vHQE4a1QxSC57fXrsXTJUtxFgDBkCE6ePImfPfwwWltbcdsddyh0VlWNp578jYCC93/gA2jp3xrsD5OyUIpRUQ8uEYQVK3Ho4AERUmLEYtiQYWhoalQcBItNk+7pVaFpOjALQCEnz1xW0LHN7/NFjKG0Nq55CJrm9wMyUSVCXRIKNaMYRA7UP3BY8lVVWL9lN554dhk6DnZhzrTpuPXaWWgbUI0MIy+0VMZx6uvldJvhqZuOJbaQw9+VmxQcCx2+nIiTPgkRFxL7OBfK6FuZSoX0darI5goDXMRJ2pw883l5dxrvSN/2hOcPhp1z0tOL2vq6qCMu45QIwggoFagIvXzIYQXvp3+H40XwUldnd8IVkKvJk2V70IeeU8LfeVR2eKHBl71VrdJ3Fasm9PsxsqHWPZ1k7KUT1oKKuGQkIlCyXj38M7JP0vIesrds9nwAchNASIm5JAhhRJNzr31AxbUsUZo8VAovvnfji1q3Ls7yFM01nAQq4geeFGQ9mpRqUbTJyFybe3FAjV2RfWL2fCwqG7uPOkgwtRY6EVfYlBwr2lbbg4SkJERjxD6iJ1GdHA8rjM7FllfS/uJhRYfwXdI+Jm1ta+/5Llz3paKZtDldnZ3Yt3cfjh49it27d+HyK64o3ayJKYa3AkCgE93w0npRQrzrnnsweMgQdHd24mcP/xQNjQ24Y/78IHT1xC9/hd2v78b73/9+9GtuLuq7kLS+6KhI2GCkYdy4cWhqasbQIUPQ1NoSNUhlIgMMy/OULqHpiLEw0D50Z51XpaNg6kMcS9JvxwwZQ5qSxqhlV0QtpxoP/Yc3JYgae0XnQZ0kK+uO89mZlqBBKmIoB0ZM3ZThyDcOHsHjv1mG7TvexKghw3D73Mtw3rgByOV7ddSg2BpzIbM0NfEeiQaA4dm0yIHWN1iG9VLM2zMXyxRDhZx6aFMzcsSxkrSEGeOkZ9KvxY0vbbsZai4XEQgBH5mTmtCcVDDiHK+enm7U1+u1YqxSklMxpzU6vN50MagoaWDLjHEJo0dwZCJBwfoqZ8DNnOTzYCMvmw/TS+ylQiNJfQ1bbQuuL3YPZdmtzUfSXr29qOP6YpSuwkWyTwjaJPxtdw8FwLIqrWjxEf5FOo1cJoe6hnLXRBE4OUQcJ9sx5jwypareJQyoSj1kCj0yJ9oW6TVXNGYRQKVOsGrd20U2ZIw5J3UxYFxm7CTtxRRDBOTGjKScbNRDCzBkFMxEDQ2YDqrXQtdqMCCpIkkxlDmsxAaD+4T3jIC24D3CKKNgwNO9PQqEmUNnyelQ7yN2tdesydA8mvlJpdDZ2Yk9r+/BsWNH8cYbe3HVVVclphikimHPnj1viW6OJCdueOklLFu+DHfffQ8GDhksE/TE47+UyoQF996LxqYmOf0x7cCT+T0LFshCJKKs9DFSyyxznDFrlix+DrQL2uPJiGkO27IfH8a4TxWDN9Glwiauqa5CD0saF6/DosUvoLmpP2646iLMnjUWVVXsvKitQxxhG5DCv4thjR8b9GwVRR1UGLTkZokDJXIdmN6QFANPeJVWgfo7CU4yjw7hfxHYcWmR7Mr8J8mI4WyT7rJ6FSF72D2XniMamHyepym7NJlMpU0ZWmgNKJEZt06DdKwsobVOyYhYp2pZLvY+DqSS1oKcpCtU78TsuCKEGW6PXWpZKoSSiGpJPkIG2FEgjL/DeZQIX7FzK7V0OF50+InbJB7VCwiHJU7dCd+XVzFKlaXelV+KONaUhP9d9q8sL86LC2nYIvoTHrcioaQS7xu/hj1obFMlwXhxDksdIOOTKW249XiVmGhzwCSAXrp0KSZPnoKhCRyEjo6OtxBAqFMAYfHixbhnwb0YPGSwLP5NGzbg2WefxdVXX42p7e3Ytm2bkBJJRLzooncJ+cTmw3DUimXL8ObevRh/3nnStIlkxfrGRu1YSoibhAwPQ26MBEhoy/x70W4r/IOEZ1nFYELNka2pV1wMhTLcSItXU1NdkGeIOMYYlNcpBmGAF4W/kyyn8t4MnSp+QNEKlHHPIieNl156ZSeeenoluk/14l0XTMfca2ahsTEPKR5gakE+oXc2zRxZxaB1LJJz18UWhMaYHR9tT0W8s1RXmBRDyYUQRTAEmcJnseSSkPUvwCWShy93/sxLuFF4DpbkIxqkdA8Jhwy18rfj45M01nlV+cBrBOyYwTcDEVucmunMZ1NpnORTTXw+g9C0RRqOCyoItZIMWOSOQus+dPpUVQxVMV2S8mPMk7eQ7hLHuPhalfZKq8iR/Dnp96NjFkSCktIY4fWmh5IHFx4kovcI/2ZsT6ZIHFUVVdHTapl3Z5SG5ds8rUrkLLY2ghNyYW8SSDO1JONlCJeR/VK8VjgnBNHqEFUixBT7Dc4JeWKRFEMZA811H6QiAyeZdK/C8/FAKKnI4N3j348aZ6mo0lUMEfZ/OE0SGUJluzhmEtEqyjHoF4pNUaSyJK6tE4pohG0m51HSnUV7pXidCJDU1XT8fmHdF3wCr6LC8N59e9Fx6BD27HkD11xzDYYmlDkGAOGt0KyJk82SxeXLl2PevPkYMHiQCg2l06KWuOXVLWjs1w+dp07hvPPPx7XXXov6xgar6AEnREiKy1eg49BBnH/+BCmBHDBwAOrJmJf19bsHCJIr03X9gQEPNksyQFBMWIacSoRazaIOLWjJY4mhjBuV0gBBQqfiWIqvkbVcXY2NO3bjiSfX4siBTsycMg7XXjEdI4Y2I8s+C9w0Mm5RJxNsTW58k1tMdCwx58TDcEZvfMvQtAAEzTdhqLl0CCF0L0qQkmwqbGMy08s5ITVZPgChMCd2oekg1Fpb5wYQhAhqeB4WACHDKgYTArcACMx5Gi6JDf9CHB7LvfKKeOYAEIJ8d1Lot8jJqPUV4d5EvpMAEPIqXeICEHgokPGNRI8S1oz+JzqJKMhNAnrRcAcdtwCEyLq3AQjxShET0dPXGrumiX3CVzFprzIHGxlGSRVp5xURk6sA2ghYI1yd8vtLAAJz6mbdh545CuBiBy+Sv60BgiENV0erK8oBhEwWuXyuDAgpxpcCjHlYSUoXlAUI1ZpsWh5IKr0MgkNTom5sSwEQ0a6xGurggYPo6DiEnTt34sorr8TQUiRFphjeCgDBvNipkyfRv3//IIdFo0Eku2vnLhw+chj9+7dh/PhxUqYlp0fLj2nWNKCtDe0zpksFg+TxbEM7jkxYgRymoUqNffjbJ11Aoo9y9JWdXXC2ZFgvVktr/kZVy8Odp/DwrxZi46ZDGDdiLO6YewHOG9uCXD5rKzxZ6KtgqVQp28OxmU5fiJPI2HJzBpvcYtE5hjSl8yijDg7KnhL+MdLBlmNs8phW5ZrGU+QZyi/BoUkaClfxKgGHxbXdFUdZ0jilIgHJV7sKJbnKXwsccJ17gigpQ7Xfv8a+2FYIyS/LGk5I+ZUYaIIWqWKwiRyZ3/DQ/xA9i2qH9RVOZVRcJLrCOp9SZwHrfaK/6zInrus+tFasZ15Sa5SALn0FfSbLXxmZWrpkiRyoS1Yx7N69+y3BQeA8S/1sVZU4ftlk+sN/E+ILQ6Q6xGLDOwivHSOUxJAhUxUMtdXX1YekbaOoPmndmRJEWwIOjYtV+VLoZsJzYF8KS5KP+FTt7K03sqDQZFEeAWS5DJ5ZuQ5PPb8BTXWDcNv1F+OCaSNQDVV3bvORci8KoDiULKo6dQdxEt2VkvbVlkTGZ3edx4BLUgJQJY2Hj+qmibjYVrwo5Uld1283LQLaXMbY991lPzusYan6cBH70jXkTjoIZrwcSteUUJJDuapHR1LyIhjOduJDERiynM1yjGUeNQfBdn257hOxRUb/w5rfo8svhedht4hlDTN1azuPMifs3Guv8MixknJBB56DXCPr3i5qqMbLTcvD2C/Oe6K9p49kCX9Pj4gmbdiwHhdceGFiFYOkGN5KAMHG8fh+hwBh+bJlUh5JJcX+bf0xYsRINLc0R1URY/k7cp1NFJqkDyWwU69PCaVTc1zqNHoMgZOha3M64DWMlnDiGT5TGCmU+oiHBTUi/v/Zew8ou47rSvR0Rkd0I+fQQCMRGSQAZoq0TEoilW3Zf/xtjz1/LNsaT/gzf9mSvhIlUhKD7Bl7Ocjhr+WZtbwsK5OyqcAAUiRiA0TO3cgZ3Y1GowM6/Nn7VN1X97773qu6trkoCc/LIrr73ndvVZ06dcI++zB/W1lVIMWQMmOsYhgi0lrBQaP0jmEcDI4MytY9B+QHr+yVwf4qecfG1XLfxjapKFNUbw1RvYU2sr4r/g9heeAckOuOjIq0CJpxAHGPrWIgyrxYytOJpGouVsu9oq/PC5/aOTCkT4ODHDcrRQpem5s3hIChLLEmca6JwvPA8rhKtwTPXps+MCi9waFBqeF8GVBcFG419yai1ThYOMcgV0pVrvHB4RqVSZB3mYZn0TALvRdIaQxJVCo2Ii5flGHgaEhOVumFG7XRQ9uTJVlBly9v+q4q98jFJlH56euCQ4WkTxFiPu263DxoFQMIxapN3r5QE6bcPLPqg/OLShxT4hcTTOeZ/DO67g2Zygcj97wk+W65Z+gcKxmVVuLk5Jv/ykPpK3EZ3gtrEpU5xsL59pn6HK4Jqn1IDId94jpQKYrI6CLoSKSWokOyRPktHCisY56esLIeybwzx8AgIFUUqzBIzJcbLQC+h2yNhvuEkUCjW6O5i68L9Ar2pC8RFfW9ofXXFENh6AIfaf5uS65RhRaNsIidhHeyREmRcejIFxzf3mvX5NTJU3Lu/Hm5cOG8PPLIu2TSlMl5PAiRgfCTkGLIevD73merGHBYL1+xIopSKN2ui/NxFaU9iXRBI68wYlUzZYhu90n3hWxjnPIKn1S3yk1qK2Jb7pgiOcxLIcXgkOUkDpKYrjGU5ByLtXRNyReUx7Gz5+Qfnn9Nzp7pl7VLF8v73rVWxjdWyE3kla1+LGTpJzadhnON8s5Teu6k66Rx7OyP4U8fmzpfhQ79MjUQbO8NbDAfA0FLIZOHQ+FdXFYGb812tcMpgPvtIW9ezsU+GGWWa9Zk7uGkOIaFncNI+UAodY5jeFH31dy5wO8NFTCIpfI+Sbmxmiy38HoLv9/Kfj4qnc/ArwkeTBlv4vzD1xFExooEg7J356zAJmdFAp/hnibFNILOF1nrokMicT2fmzsscz1Lij3D0Rl2P7qefUF5NG8OjxjeqqU0Th17ThepAa4RBN1fyTGYn53ngshMienK47ooKR/2MSyQGVFi1lL7xBFRVtVE85tiUFEwHH1mKzh4jzuOxP5y1TLkK+q0aPdVgUoWbiUde6yJlH0P+8hof5pfxJ6Rhhm2ZZTmeu4tt7IkxTiM9KbVB1q2qNlh/k+K75VYIHe+KKbOPFG353pOgA9h+7ZtsmzZbakgRVItI4Jwy0AQImvb23dIQz2aNS1n10eCnAJyvqFh47xSGQ9rJlOZIwwEJGOLWJ55j0aJmBMKw/xc6x+S517cIlt2HJO502fJBx65XVrnNtM4iA6GQsoubWz5NkDRGchUFmpOeO/0iulHgH3lTYNszsOQ+dWNH9b2NlM3x8B8t+JiRoMadYXm7W16MGxN9LAPuSeuXD02V2ju2shKSMhYbUkYbf5hZkWn6+Ht+8lSSupD9OQ+P1TfqT2ZpdW1dXA8R28O/LA5DoJoqUERWKprqwzCZDi8OZ/i1ArrexuBBgYB3D8L29pk8rSpUXURZhmtCW4ZCI682W6O17p7ZH7rfBLSoD00KiMKe5FxVDhAjQgxA9Wceo9rSQPNbck2XK785KGZMBAjOueCyGHXlNYBIjSfmpOyXpLr/JgXRyMlVkqY7pT9w2Py6pY3ZdPr+6Syol7edf9q2bCuFd/OsZLzgF5OCSvEWLQsLSIGodLvXEV5HEqLyGOPEF2x5+TcnDhyuICCMR66GjmGM91lUsxbTMcrsQ2OWOZYgtbXSU/B+NTrjdJ3ZSPlNXFAMNQaVTEUGIsjL7gnaojlo1uZn1Qin3y2yny5goa0JWK6jsbLcRMHSU/cyD0u0UqcAlZiFK3QPaahVvQgQWVJCcvS3IuSxVwJcekJIPOkYVK0shDPS8VDKHgLvJei8kuRC+m9EcsfKxKSMpx+eGJNcB/LbmOfZEjH/MxeAWCrNKQ8kUyYecuTNV1HJbxyWA4TEb/4o7WBVn5lSfF5hv6i3Jc0kHQsWGplA7XyVdoDiZc52vdJDX9FNottcBR/r2T4JDc2lKuyP0ZemWPK+M2+z5X3JqM6iYNB34r/q8y5KO9NAtlza+3KKO6yuptjcdfQRIJRoXb5ymXp7b0ux48dlfUbNqRiEGggdHZ2/sSAFEtv8exX2GZNp06dlhnTp0vT+CaZNWt2PgbBeUTSGCazGHJyyH2VlmPN997UfGQs3FpkGMq1YGr0E9cVEmcIBPPdCcCSq55ir0sMwgAxCADhDI2Wy449h+WlV3fI9d4RuXPtcnnwntukvl5zj7qJtQtgFUoD01IMTmgSilExCGBIq8nDXyTfS48dJz9egknRPcqwwaD4C9IzmzmM7ikr49gJfIXhZoyDwqpCFRhLA5FbTACQ0rY+Hsn8uKk5d4+7Qkcf5hk5X7BIFvRAEjoQRhuY62oKYBB0TJpWsQeiskJaDEJpIWaOmA2hUiiz03SllCk3SVSjX3rPYryo3cZ8EUvCBmGFP3YONd/tz9qnjaeUeTLJpGi/M7lPsCbQHdhfarfofCblxf4MgJiWkSqVtU9QDzJM9kWLvSHbjq5a0myz7wn5wgd4KHtVuomn82gZMVGhZIF3xVYfz8bYARyN4XvM2ZaqAkwvALI1ljQQ9L1UvlIwCCqwsTJZ+75I+6CXjuI8jGgXyDDo4LWUktwBDujQJASiJ7kSxzUZ1XWM+VepMq+/VAwC8GOKJ/CSYdPF1H2vQvdx/DEmxSSFvcrM9d7rcuzYUenpviZXrl6W+x94ILWbIzEItwwEXTwokh3bt1MJISfDJj9l2GCGNrm0HqP3hRUIQQ5nCedSeXkienWTBYY0DdoY44CRcPLiVfnW916WzhOXZdnCVnn/I3fKxJZauUmOAbORjaXq/V4ZwoDB6OSCmI3iixnluz2VWJY5JvtgAGoaz0BI0LuFLV/K5JVDxvFWpBjIsIn8uH/IHPsR0TnfKhkOP3SOGQkzDYs89jv1MRke4611i95q6HD9y0h1/xIx71mRoPIYPseheiJLikHXJCzd6cXU6Ux6llRkaOojc3o4wt74CZiygQbq+yIl6vapiLKgG3L7jnZZehuYFPObNUUGwoSJE56+cuWK3xv/lF4FlGj79h2MHCxeuoQc62T6o2dQ2pPiphw2Sr9UmD06VdXiY42v54cbnwaC5w3GqsSmVIvY7wPBBDr5+uBN+ccXN8u29oMybep0+eDD90jr3BYFJTrfZ71Q32fwetZd+70PrzJNZUKUq8XkhDyHCgkT7LmOubEUDmPmjZKAsLinWXwmtDxJ29H6rSM92YgLwG+eQWmAqhX/OXa4FjzfK8/t9Xg1ePfKcudxcaQFDSDLd7NASEhN7W+4AGyq9MS+a4I9ry1KfD/E7EEHecqj3Ss89DzvoQwb+m/fsYTuE7wXgx+s/PKbL46F7+XPz6B6AvTq/sKSi/r4vVfmNaFC8n+vKJ0WcAvBqU51XVLO8DfILAy8za9vlrZFbekgxSsmxdAyseXpq1eu+srrT+V1BClu3yH19fWyZNkyhoMQQgoBKQZvmIzehILbAiQmlPffYokqK+WVLW/Kj15ul5qqOnns4Xtk7fLZMjIylI6xYNdGvw2W2/j+42CfALQvDqg9jl40YL5otf8rgxRDPRbMVyaQYuDaay8GPfS8P4HPyGoghJLyZAGCSgKcW3IOTL+HMMMFxfAlvzl3gTEQQqInPFTx8TQQMu3HgBbJdjARiY//ttfDPmQcGfRqyZh/YrmygRSNlxOgi7iOzLH6TxgdVUa10mWMLLEV5TI0eFO2vrFZFi1ZnGcgTJg4QbqudGmK4ZaBIFJVWSXbt2yVzpMnZNrUaWRrnDt3joIUPQCuuEZBO04vhkSOLL5cAN0pD4LWXacvJp/t/A3dCWEZIxUSBTYcxzXKhznJb3LSs+Y+182x4JhMCXBv/6B0nLksL7y4Vbq7BuSOVcvk4QdWSkMt3luFNvKATY97kpNErYWdjGcyAgPPGdzvAJHFrncnIf6GmAN2wiNI0XRZ5JQlJy6eLR5lpMNpLUzgiHtffmaWBDCwsmmIxL8v73mYL1JAgzDH9klwy2LT15WEMan9MSJVGhsbDCNEtZCHtkDQVOykGQ7mCxgEklEFUFNr62qVyZwnmZZl1XmPWiRXAXhWukMf7rLt1r2JbAwYUMFa/iWuAMRhDfM46Quczcxdm/r5UqkyYi9NjX6uFXFpTcF+IqbzZ6ln2Ne07cTTuwCmD0bBuW5L7eS7JX52W5B7pn6UgM000CoRPON8IYVzE/or0eDJ0VV5ozHgSYIUfQ/J4NSatntmlYz32BVzpXTOfh+sO2KGITKMtCJ7thRNL8V1re0rkTYWpOn6+gBOPCbd3T1y+bLBIEyN8yDEDYSWlqevXv0ZjyBUVsq2LTgMu2ThojayKDY3N3u3ZYWIgJQGyjun+IrvGoRNMwlZuZIW5VkuBfQTDzwA4gqBB50zlhu5vEIOdJySF17cJucu9Mni1vnynofWyvTJtTw87MGUK7vSRi+MaILBy8C0VGzz54B12kB0G+739Dr1FAOBDVJGExz+JQwEeHgwEEz3PHvoJVMi0c/sFTBMZYTDxQZEkvdFKoFRaV1HNmtKIs8KBFQQneLGdwyc+KXx8cNjAVjLbXvrGgjW5uF32OIa04BHex6YTzFljLGbscBgtiAtXUELZky8FyolTOrDHUvsee7ATP08jTYPg4LDMbz/aiCgiqFIpsERN8gk59iWfJUIboFrAEYrD/wU9ytSw2YOFfkP4xssrjbNEJfHpHQSYe/KSmJZ8o6aSL4g9w64zV3H5JpyHUcou/Zgya2fPsEF4Nnf6IFfQE+knIF8BnSRz/waAwFrwnW0fBYlnGMaFbinEDNgynspcBoVVX5hGoXdaFoxqsIqYU/l+ujkG6zRmhtZtF8FHRGT+xJriKEpFs7McXKsKXsZ66rsnvlNyhRUX0bgcldXl/R098jRI0fkzrvvygMpTpgwAdeYCMItA4Ee+c4d7YwcLFm2lN4ayqR8LUqsHa1Q4AN8w7OspbX5NT8rNEsvhoj8xeMR5DsYvCnP/eB12bbzqExsmSIffvQ+WdrawvkoBsdgRMETr6FaKiwfp+CjsPC3grXCWguTYz44xRA2Fq+wVGK9bPdLj2WMLgkNz74VAK98y7b0iHRNyoJCzVn2SjAgzgMQFhudhnaCQsbE6jCn7nfg6dbSNueau/f8BO7HbCDFwj1eCr2lEl6Vjk7lhD58vjxnyHkErIqwNVF9R23k/7gMKQaeQ4jSFIi4KA9CJR0h8iAsapPJU+M8CDEDobm5+Wc+goASl10729nmedGSJSzdYsg8ADnMsDGQ1r4bOTgUZtgEA6sYVCGVBnghwjBWWSGv7zwg//SDrTIyWiMP3rlWHrhroVSWK1/5v+QnFDWd+fDinvTflEpGhVsClGtwHj7QoDBsgiFheR4UgflbxSCMhiHmQ5HpGfLjwf1E3qIqBjIpBvTg4P6xbI2+mymLnshiIATKMMZueVJ8h6I5dc/6TvOloUZbFoMq1GBXQrEMBkKgLoqMyQD95TPHMBKQ8ti6ZYssWrQoH4MwYYJ0d3drBOGWgQAmRZQ5bpPG+gZZumK5oGkTG8SYkKbPBghurJExghBa5mjRyYXGoPsVIfVK2X/iuHz3e5vl/KUBuWvdGnnXO1ZKfc2YjPwLGwdZNnEWAyELa5/SMwd4q1zHQEBYoLeGtbPteH1k0V7zlhkIvkaxurf6egFKL5OBYMLG3s/JwHJoCXa8n0EDwb+6gPP0NjUQMkUQSrD8pcl2qCORRbe8VQaCYsr8nZUse6XUfClIsYLn29bNm1O7OSKCEBkI48eP/5mPIBCkuG2b3LjRJ4vaFjEEU1dfX5JgxxVokG3A6/T18mAZM3cdAHQh1wJwDixb9PuAWYv59GS40ea2EPUsFzl7tUee+94rcujIWWmd0yofeOQemTujnoIUexalPJGLJve7oScuBAugsrOwBOAW0GkwQawUwwSaH4zDYfPjyMWmHjCJXDd1sWn5nQrySbke78d7UOXoeoZp11oPx3aPS47FXR5l0bF3ELegoCi3ja0DNopB/fX3tmmN92HE7oSm6iOZUy0gOtrNMUAmmbdHjhgMfM7CuwjaCBeg3mO0JrbpVAkxJrARuBDkuwMienl8FoWMMvOuMCY5dle+0pDAFmdiAXQRI6a7flbYaQkZedUIYBSZjA6K4osT4/9IPqLA3BWVe2ukuQeVGTvn1/MACzYQbL8aUmY7L17see576aZPGbEF3ZjJyWBQKQYh8V6pc6vPh94mc2wAaBZ7EQqQAPOkbuAc5C9uNMdRNLOA0ormRvUqqpDS6PXhCCI6fr23V3p7r8nBgwfl9jvuSMUg9PT0aAThloGArmdVsm3rVuns6JCpU6dJc0uzzJ0zh2WPWoOcqwCI16ETzszlQQtNAK+INlZT0RTvp+9iAHbIqitQWf4AACAASURBVBZ1jyuw2528FQAmMA6oxNKANHYPUY5UmPBeOFTtYYzOjDjyR8bK5fKlHrlytUcGZUQOHjsl+/d1SmNDk7zz7nUsaURqIQI4WRk243Wp4KCMSe2K9+K4nbEnFTOnbFQR4wCExQ5Jx8O00wGktGEiG0bHSLLDmfl19UXe3tEOkPh1ZFREc5bSTMVMGYBneKeY8VLEQEAubxisaqhiKORJ29CqUc5DaKdt2S2j7841qdEGW2YeTYOfgYFBGTdunNNtT+Uup22tLCqHg2UGrI7JYyEZ0/UikyJY+xwWOt6RtEYtUG8E66itwePd49JOMkObbGQFRnneJ4bwUlnANECGyW4ZM6btS6SbyogCIgJIMCQuddcg9mC9H+OGIUJ2PE69KyMJBc4/gd0SwFHLDBgfs+4buyH1+4BKB0hR5T6Zwkq3rCHDOMDIBuppIJBB1HTMjK2dPYyZ5sg9D84K2Ae5jp64BYSo2UCrWAmi+76jIsMEKeZAd5yjIs+LmBSxtxjqLOJ9W0PPUIATPOnxIbDPEF5Bt6Z/7Prr87lPsOetLopPsusLRF5RpItsN8foQVYpmclyxhjRWUfN09wmaI78mzMCegM6EuNgc6+YftSGX729vQQndnVdla7ubnnHgw/KpMmJKoYJE+SWgeBIAsB5O7ZtpwAuXrKYkZ2K8jKpGTfO31MP9HLIkAbQXUBdf7DVTgInjTrYjQiswfWREdm2+7Ds29spfb0jcnN0VPpQpllWIQ/euUrWr5wrjXUV7CKX90lxeCCYip5PwTqkeG5MF6T1n4/tlfiGwYGHOWPaJ3YwFtYC6d0vi2sNv9Ki3HdEeftiuWh3DixqOo0hzTUWeEDlTmfLlR8pydQzOIdtyM2xW66ZWlgSKRIcRFgX9knw+cDDAzdF0bHHHb9Ma8KyUCg9P6WPV8+VrllFWhwflhdB8Bg/jENG5zy97ih3HcCimRUXQrbKQhGX5J40LJIhDbHCU6oF+sIUPfQ1opfaHjq5Pk4kKBjMbIjLfKMnsTVx9qgbLUqe/5R7bE84Ea4OjYcTYkZQnr53n2XnLaZbbESvcL8L7FcYHjf6+mT37j2yYuWKvF4MSDFEBkJTU9PPfIoBBgKqGMCkCOIIrWJAqNU2lCmtLUI3TBagS5Zuji7QBaoSY9p15IR8859el66um1JRPo5BkNGxUZk8oUV+9YN3y5xpdTJiWkuXHrm5IsVwKHpvIFjrLcMgZCFKypBX9lVGdg7fEgyCaRcbEsovlfPMNzDzPaVSMqYpmUDK2VAMggU2BuApMmEQQvEnpt9JCFlQpiqGQBnO5KyE0l8bro2QarIseiJLRZWmVItENFIMGA0sB9yToYrBp3oH0VGsH0CK6OY4acpkghbtBwbCtWvXNMVwy0BACFoNhPr6Blm0eDEbykSsfekRzDydlsVA4DMC8qrZDIQcGxeiB4Ojo/Kt7/9Y3njzpJSV17EWvwyYgtExqauqko+8e50sXjA1jE2Pjm4YMj/0YMmy8bOUOWZiUgxUrqFzpR6xpVoudZw60Q3rGXneElpDzmWH0g84VLMAr94SkKLBrITsR1YuBdTocxkyyAoP/IDoydvVQMhCHfxW6InQ/ZjFuSN4MtBAyKTvPfSwVjEME3fXtmgRUwxIseUZCMePH7+FQUCOuqJC3ty1S2pr62TR4kXM40ShU1/lSs/TH/2udJ2BG9/UUIdZoSa0Woa0Sbn0Dg3K157fJO37L0hlVb2Ul40yVVU+OibV5WPygXeukZXL5kllVXlR3oN8zzCsxDe03CuLgZDlMMpmICCn6x/+pgIP8SQyVzGENerKMsehCjzLmuSlCzz2ZHCzpgzGztu1zJFzjNMoxMMNjOhliSC8FQZClqqPnyoDwaOU1DUQFi5aJJNTDASmGG4ZCKppAGJr375dezEsXUoDwVpvHrqIl+jB4m8g6CYOIzPJZFFq1Z5B5pfJoIzJ1//xVdm8s1MqK+ukqgwtdNEMaEhqq4blF969UZYvnidlFdrK2etjc2O+h14GpDFzxIHcFNkOI813h3hsocZOqELCGoSnGAxhTKDhEhrVCjWkM60JGeVCuznC+A4op8zQzTFTd8JAboosB55GEEINhLDyyywGQpaUTJYIVWjE5e1a5uiTLkjqZ59oG7A80CcA5iPFMHnKlLwIQmQg3EoxqIGwc8cOosSXolnTMCiFw8L/tgTRF0j1VkUQxlC1V64ea1lVpZy50i3f+afX5MCxiyJltVJdUSWjwwDQDEnb/JnyoYfXycSmWu2GVixdRifFsSA8QlsxYQ4NtVqGOF8jxKY9CijKQh48qalDAHFZme5CxmGqOEib7JvCNHiCgkC1FMvvbRtByGIgmPytd6Qmg4EQnGKwoM7AtCLWJST1kaXdc2jqIzSlyuyKIZYKWRPtc+IJmjU6ggDoAPB36EHMskgYYQHrmCXFEOt34eWp+bUgZ6p5YFC2bdvG7sVTpkwlU25qiuGWgaAGAkgjjh07LnPmzJaWlgkyY+aMXJkjZs5UulC4Y+ei/gCufBwstqQuj+/f3MfSHsNkhbxPFYCQicMijQsez2fDD5zb7HlgPqlePtqC6B8AuGSzk6pyOX+lVza9vlMOHjktY2W10tjUIoMDN6SqbFTmzJoma1YsloWzmmV4sI/tnnNd/RQglqtWME93KYlDDQRPgf9nXVaAlMcehMnvxqiGTE8NlNRZoqVC74B1YtMt9ojQhjJpfR7cXg5aVjXM8jsYk8n2upay2pUBltQNDrI3iI9yZb+LsVF6Cb4NZaxMohQNpbcq8rrOufe3M2F+P2bLHKucfgRJtKoroNpmFuPRapR0ZKtbVMi9xUZoFVJZ5TQpKyIYuB/ll6hTJ2dIqVCY03yJpWtFjDDbGhh7gaV+FbnqCj6HMpD+UQ5/3yY/+i3oRQAOEDZ1c9ai4PBNOSUGUVGlvStKffDejFAl+SyK3BhCf23LPYHt0hI8hnZKvRZlGOtYbctCjVNi18DORzTjZLIeJY0wm7pp0j9Xbs5IarzE2ZZco8OhNcJiPVXM/HEPGHGFAwkuhBqzT+xY0nu9QN+Xs4QWQwYpX+6T3lxbxzdGwj7oCUvYp6WehkrbXKOlwNoOG+uIclWUEMf0hJlqzPv1631yoqNDzp0/L1evXJF3/vzPE6QInXTLQCggkkB1IsUwODQkbW1trIGvra3VrnallIv5TnqeZRAyz1w0uu2xpTQUZenNQkUNyxX/QAg8pTw9bXiwDCura+TU+S7Z9MZuOXToBLtU3r1xnSxbPEtGBgekoqJMmhrrpKaqgu+EUj97GLH0rVB1XAEv2LJ1ue9jUwTufLJxS4EQOJWWoXPFeiRnKPl9vKaIV47vcp9daF11Hf1JeSKvO4ByNz13nVa3aGZwDGRBQ9qoyjevnNFbxWGEenivTyrBTjEDAZ08lb9BUzh+pS95pEceL2fnmAaXx/VQtJrG8Y/S5K9jifEYTgu/3gLGCEOTn8AIghIlQYY9dZFPuWpiDulFR+voM8GmZBGHma8Mm3JVJXDyewbWMSIIS+gt+xXuTtP9a1pKe0b1wkrUVSYQ1UDjMd8IM41DE80snu6My5ymcfLni2M34MQbN26QD+HA/v2yZs1amTJtiumyqnMcVTEcOnTo/54wYcKtMkemGNqlqalRFi1dSo9FGfV8pdJiEKzi8xDmDJSzzK2ZhfZ4gkYqZFROXuiSH285IEcPnSbR0H33rJE717VKjeFbggald2MY/24ODkpv73V6xU3N4/koX0MJ14JsCEKoh7JOY01NDZthWWIS/GFgYEAGBge4QXMfNX3gxTY0NPC9+vr6aE3bKUOIrGZcjTQ2NtLqx99Q16vX6IZRRyHX2a2xqYkENaXGkQnnERw98TsY3TXO0qwpFOugaS8AG8Oa44TsEx+5TV6TpcxRx87N4v/IQKBeMEBTd1LYO2XA62TBeYTKShYDIVR/GcUTpIcz3+MvJYb+OrDMUZVo0Fg4XwFnkNfYDdUyjA+UOS5YuDAVg3D16tX/WnbLQFCpYDfH9nb2YmhbsljDLaGLaSh6vZVrJpCiKj0foYFc4fDsOH9ZXtmyVw4fPCsNVePk/rvWyIbbW6WyfCS1xwLmAqGnPW/upiq77bZlFCAYD6UOV3re5eWsCPnWN78pV69cZXgMCh6H/foN6+Ud73iHNKPOtueafP+FF+S1115l+A0MjyRVHAOr3bBs3LhRPvyhD8vFSxflb//2f8rly5c0jG8UPkis1qxdIw899BDX6x++9jXZt29fpHwRMoQ3jO+CIfFbv/VRWdDWxlRQsY8qvgCwaYaNH3xIEKQIGuCAg5suSBjwLBMGIVSJFQmUFFqX4Nx1tCZhBkLwgR84vzq+n10DIVSneh14aUITqLtDlyQLnkAzFGEHfig2glPhIZPQ09CZiJqTByGliiEyEFputXumgbCrfac01NergXATrY0DSxCzVDFQf/l7OPS0PQwEfCXyiSfPd8kPXtshRzrOSX1VnbzjrjWycV2rVMA4GEkPvOKAhzd+5vRpOX68Q+rqamXZsmUUolJGAgQPh/i3v/UteerLX5Z77r2XlNU3bvTL2XNn5dCBg/LYe98rv/GbvyF916/Lk08+Kdu375CHHnqQHBTI6zK1MDoqK5avkPvvv1/a29vl45/4uCxZtFhWrV6lXOZjIsePH5dt27bKhz/8Ifnwh35BNm/ZLMePHWcFysuvvIxmI/Lwzz8s9Q31xJI8+p73yIxZs2K5tjTdkq3dc5hTGOKs2GvfqghCaBVDJqUfOAGZDASPcq+81wiMIARXrwSO29oTqov89cRbEUHIwoiZSVZCD/tMBnvgwmQgr4pYUYP0vRKEBUXBPOYrMhC2bWe75zQDoaurSyMItwwEjSDs2rlT6uvqyYMAoEcwXafxPL3zaxk8KR8DAeIEMNeJc93yozf2yZEjZ6WuukoeumeV3L56vlSWj5buzmhC/qdOnZRDhw5L7bgaWbx0qUyZMoW542Qu3/5sDYSv//3X5C//8i/lf/zxH8uadWtkcHCIDUK+9KUvyf69++TpZ56WxvHj5TOf+jSjIU88+YSMH99MrnZ+kBoBFwUO+xdflGeeeVY++tsflfe+733aJ6G8Qrr+d3Ti8ccfl87OTvnSF78oCxa1MbaAHg9f+uKTcuzYMXnqy0/JpKlTmFsGQMqnZXUmHoRApzDYYzG9AkLaj2fxvmw+1jt3/VYo4yzod+tJGVCXt/p/OxoImap3zIgDbIpQmbxlIASmGKjvA1MMOFMCypR997w1EHZs3UYDYfKUqYy02g8wCLcMBEdrqIGwS+rrag2T4rDW3LMpkhfEKSMPQlitcqn8OI2Dyko5feGK/PDHu2X/sYtSV1EjP3f3Gtmwbq5UVBSOHLhKFCBFNJ1CqP1EZ6ccPnxEELKfPn26NDU1ESyHwwQVGA0Njax4IHrbRBC+/rV/kL/6y6/Kl770ZVmxaiUrAxAd+LM/+zPZt3evfO5zn2O3zM98+jOc509/+tMyvrmZQmrTJxbo+MrLr8hTT31ZPvpRNRD0TBojRuIrzz4r+w/slye+8ITMX9CqKN6bN+WZp55i460vPPGENiJJABSLHRhZ6ruDPSMPKz/5juE8CIAThHmeYeArfcPgsHwG7I2uSSgPgvG+Ajw2n/Csuy7BNfpZDKoMGIS3ItefaZ8YorewqGngIQl1TX6ZEOvI24SM9E8WqmXr/Pg+LRNvhIdRERkIiCC0pWMQbhkICQMBGIT62jrWhSKCoAaCX5kQ932WFMO/IFEStgPKuk6d75EXf7xLDh47K1VVNXL36jZ5x53LpLoGXrnpAFhCQtF5jCVPQA+PjMqZM2foqQN4yA5uplyosaFB5s2dKxMmTuSzrYHwrW98Q55+5hm56667ZPasWSy1PH3mNI2Nj/zSL8svfuQXpau7S774xJOy+83dLLWpq601aHMYHlVy99330LjY9PLL8tnPfJbftWHDRkZHAEZESepLL70k999/n/z27/wOy/nwfABMn37qaT7rC098ITIQQjYlyxVDLHePvF/s+T/TBkK4d/tWGQhjoyNBAM1g48hGNkIOr591AyEDxoXdUEP2b2AEUMG8YSnoLLiFTAyingYCME2gWqaBMHUqo6y3IggFTgmCFHfskLq6elmybGkmDEKwRZ1l4xehWsbBefJSt7z02l45dOSc1FRWyb13rpRVS2dIS0N1emfGAvPhlsoo78MYjYPuri7+l+1Ry8pkXO04mTBhotQ11CsHgIkgwED44he/JG0LF8r0GTNkYLBfzp89L9eu9cgHP/gh+dVf/zVWMDz5xJPy0osvyuo1a2RcTQ1BPPB6UWL6gQ9+QO594H7Z9PIr8v/8t//GtZk/b55c77vOtAfoQT/yix+Rx973mEyYNFFBfKhoGByUp596Sk50nmDqwkYQfjYNhDBFyS516A8SAIYMPiQzpNbeOgMhdL7CrvcNASeNyWA8VKyU1FPyA9MrwfoOrwEHJaCTpXW8Qnt9hM5XcHoFBgKic75lpCZypLQM/pGNUhHj1JX1cD6U82RYtm1RJsUp06elGwgHDhy4VeZoejEgglBXWydLbltGog30+9aKBN8Ug5ZFeluutEL/+SkGm1boHhyS72/aJju3H5H6cU1y78aVsmHdAkFJOwhHIpCMh75gHbEj/Pbwx7MAVHRFXCN6OkfWQPgHYBC++lV68GvWrqUx0He9T775zW/K9773PfnP//k/yaqVq+TzX/iCDAz0yyc++UlpaW7hnEffU1VFwo9XX90kTz7xhDz66KPy4EM/Jz093YLvP3nqpPzef/g9uf+BB2SI+IJRYyAMybNPPyXHOzrlySefkIkJhG6p4aO2PWgdM3qFIWFWPiJDs6bgkLmpCf9pwCBkQ4AH9tTw8Nby5M1Dgf+zDQTu0RJMqIkXAzMgKol8P5kMhCzdCUObgZnDOGR/sbDal1jG6jsw64Nt1veTIbX2r5Eqoo42peHbt26VBQvbZPK0/AgCqxhuGQi6usjb79i+XU6dPEnayfFNTTJ33jxBKV0Mg5AiD3bdUflQDgBdZaVXStqyquF6H6sSwoLSFIT4LZKfOqC8Qq7euCGbtu6RXe2HpKasUu68fZVsuH2JNNSWy0D/oJRXovzQsvyVR+xikeljS8YNUxtC+OAhIMmMQeyiPj7K5dOAHpWqykqpqqqO8n3WQPja3/+9/PVf/7X89z/677Jy9SoaCEgb7Ni2jemCBx96UN7/vvfLs3/4FXqsn/3sZ1n6aDuK2UgCno0IwrPPPiv/7jd/Q977/vfze44dPUrcwY3+fvn4H/wBoz5IC2kEYUCefeZZ6ejokMcf/zx7nVvDI9rLhvchubehH28aJsVoHc1FaZxnGC+MKZBLWTpYu5ZJPgb3WQgd4hBWwCc1mvNnq6niZhhSJ5XV1YzcRHek3BbpOUM0pfKVsw9jZDHmYnsu2LJQzLF+cnwS7vvbw4cyeVOpcGNnS4JtVO/VEi/MlWbW0ks2o+8xY4PiHsaaVDhyn0+IF72evR8yjH1tiWmKQYksZwb2sDJP6rgLfeyalaquyM2Tjj+/jDR5KuXW3hIAUk+QqbNCD/CimCi9H/uIKUey9qXJVmJkLC02MulpJGQpByaDqENolmTqNBJnRY/zhXu0vBmHuDt+vdv0SIzWCw4M2SorKnNEis4sJJeVVVN2P0Zjz19/F5itex7slrpPogxFIjoW7W3o0WEQzlkG0XzJcr/f6l2uSQx7k3t716jJSZEl+9IzxVKB2NcCiyUisKj26unpka6rV+Xe++5LZVKMDIRbVQy5Zk2o2587f77UjhsnzS3NJPeJf/LEK/ozqV3Lys1BUTqpRUU5PCoV1djErqIopJlUkLVPAEEAxEhcvtEv33/lDdm356TUVdXJA3etlnWrW6Ua3RhBOzp0k5YuFSU3AP5rVLb1/J1BWqUP4aeQIewcKWQ7rlzEwI2Y5CIIfy9/8RdflaeefkrWrl3LQ/f69V75X//rf8nXv/EN+S//+b/I+jvukCe/+CRBhZ/61KeIY4hajpp0BZTJpk2b5OkvPyX/7t/9prznsUcjiuLXNr0q/++nPyUbN2yQP/j4x6W+oYGjYIrhy1+WzhMn5fNf+LxMBc+4iUy4a2lR2LH1RX0w5gtkIgi9eABUURmBqAPC8jlDr7g7wo1PLIdhE/QIu2MOLXA0R6Rd/BCDovTjTlBvE4YL6b+N4os0daEoGhgeyT5YnMXSfUutJBkrwiiXjE8pbTIpeh3QsKWjzZsBo+RpVFRWGKplq8YLzZcawjAQcmMv5h3qYa9pLaexV+q2d9Q3ZIWsiD4Mh3pfzkAowm6ZeK7uozK+W+onYTMwYj4yTN4UTSkWliv+BbICz54l10aflLqHlTjoc1IRGbmlKa1zFNDp1yb0JimzQWdt8GN816RRFV9XaDca7GzQ5v4tZkrH5iRaE1DYG8pjfZOcgaf/zNEz450o9zGq5ZhGcn4whl5IXxjDs8By6IgvJr4oWFvoxytXrsq1nh7pPNEp6zduZLo2SbVMkCIiCLcMBC1zfHPnLmlsamQ3R3gfYBOkQvL8BIem/5kphqrKCukZvCkvvt4uO7btk3GV4Dm4Xe64faFUVqhi4flGAJ1VFB672AeZzr2T781YA+H5735Xnnn6GZk1e5ZMnTqNigEW64ULF2TDhg3ysY99jCBIYAV+9NKLsmL5chk3rjbiQYBRsmDhAvnIRz4inSdOyLPPPCO//uu/Lg8/8gg3PNYLB+ZX//zP5bvPPSf/6T/9R3nk3e9m+gPr9kdf+UM5cfIEqyUmTJpUkvsgdoBZxRcCcnpLQIq+h31uNKH4ABqDgU3KQp8RHT7Fzt/EnsuCQaDc0472f1BoVYLFvYSQNYbmu0mwE8iDkCU0XYYspI/dYtYmW4pBO96GrImAryUolB9OSFTcnC/g7YeCFK2jFQBQzZQmQzqZjkf6x+poGBJb39gsrQsWyGSUgtOo1E9U5rhv375bGATDpAgDob6uzjAp3lQ+74BuXWOoIyUGwZPtjgYCcp6e15uDG89A85LrA0Pyo827ZOuOQyxlfMfGtbJ+3QIpr0SI0alWKCEwaWIUrPTNl0D4YIkfP3JUXn3tVbly+Yrm9kbHpKGpUW5bulRWrlol41taZOBGv2zdupVESPAQYb2jRS1tmtFRmTVzprzznT9HXgOQIC1fvoJGA8bPEsvKKrl44by88MI/yZw58+Te++5lCBK5euTWurq7iU9A3wlX+EvZe5b2OZiYJuAg8spBJV40C1FScJljFgxCqHFUagFS/q7eKjy8gJtDc/346sCxjAwrVidk6cMNBJX3sLHbDRkyX2F8PKMjSBkFcgFkKXMEJMhfRSqYgDmsgLEHXkrHK9Boy1LFkMVA8NnzBCmODMt2lDkWo1q+ZSCoZDCCsEt5ENoWL2HrSz0k/SUzUwRBi2m9xVMPxkrpGxqWF1/fKW9s2yd1VfXy4N3rZMPaBVKexnPwFhoIMU8cyoBWs6YoAIwBrgFevlJZ53olaKc0C6wywToL+LQeVIo3yL7mN4eJh3BbwmYqQzIvj1I35qBDIgihh1Ho9RmJknyUhbtmnLdgdHbYwZI9ghC6JjCSA71VrH3Ans/PXXts5dLZx/iXZIggcI4JgPZ4H3tJ4HsFl3XTAHtrIgj/2jwIUeogIBpA4xOfoHsyzJcHg6itYmjftp29GEgml4ggEINwy0BwDIT2HSTvWbQEZY7DMjaGfJkFa5XeaMGgHRvtt03tSj0Cum50TK7d6JfXdu2XLe2HpErGyTs2rpE7kVaIIgfJkKpRlAFx0LExJaYJovjk+6uWUR6BXOtjBWjBBjBpD1yKXhEGa5B7Ti4FomeV6RhXpuyNLpDHspIB96G52ty9+mytuCiZT03MO9YdmlXH7/PxABAkvyaTgaDteEM+rAf3Hoeuj3pG/oZxlt4CHENJtzt3Yo2NAheCXHfAe40iood7AtZxDO5qsTmOn6Jjo5pTD9knZQKwWsg7GfmKjSMBIkiTL685dm4MjJ4EO0TWQAilDkZklpFcz1RRhsishi49v59qzlSFhToRoWuC5wQbuaVJoggWHr4p7dt2yPyF6SmGyEC4hUHQCMLu9u0aQViyjBEEkgUBoe8gW4udNvE2wQmAS4pWJ0bAlBMSGJSqMHNCW1lRLpcuXpIXN7fLviNnpbqyVjauXil33bFUautEhhHyi56TUyAAQzI8awFxBU8Y53AmmKjSeacS7gVvtYrMnP6x55TYfF5nrAX8pHxXXgmRed/YQWx/57xr9I65krCx4SFNFfkexjB6EG2q8DEmdaBjw/BUHXBbZFwVWByAAUdAXpXo857qjus41aBC1YsvCBYOHioMUC5aZUw9tpdxZymGB6fBZyJt6ZU4rtzov/EMfApVMeTPABrLDDF15X0Pq1T08PapEOKasOXxiFRQ7tPWIb6nIVojw4MEnSWjTRadn39uG4yHhwFmTG2CB7VKBlVFaXsrH1dkaXNhUFqUf/JdYvC+MQD7dM/nxpLMzMd1AHQkwbyU+/x3SJtBvJe2IlZon+5Ed7Yco9CYBCMjqA7DOro4qvwFit6AMomKDGvopS2m8xzuE6sjGaYsqCH1fcEVYltwpxuTyW/A09Sg0qoz91MM/wADlM4KdEVKJUZSK1sZzs1x+srAMUP7+C1bt5HobvacuXntnglSRAThZ91AYN5cRuW1l34kN4cHZfZsbegzPDTElsI57chl1v83CNVIeY6NydDQIJVYZVW1EfnCmwZ/0Y0/SuFHVYI9Y23umxGJsnJGpCrKymVgYEj2HT0pB4+fk7KxKlkwe7rctmi21NVVyqhA6Zar8DpKBN86clOVK1DgFmfrCnAE1DfgZbZjHrrJkL2WU6r3n7NfrKg6WHrrvZuLbJUFPVLtjehY6PYACj8/qwAAIABJREFUUxQ0DzPbPdFEGSKlDkViogA2VWFfRJdA5xiRBkYSDALbHmtwDKKyQ0cVaUrDrqxN8+gvUE6Ir6qqrJaxsjH6e4WPC3SMHNayqqoqKS+riNY+z2YxqodASlS8VOj88v3FYkaMocKbVSY4pNExoo+ra2oYdYnbU846mHWilKIsdXiYZaFW6enKpVtj+BvKQWHoVlfXRFiPeNlmfCZgHOCgAPV2ekomqcK06gFvwXtiX5fwqk27bsjO4NAQ5RflbtqSXFV1wXLEMWHvDRyQKotpx2P8d9hvrGIAI2eqZ2jHYrDqY6NaVYRIGK43USt9tZRnAvmPZ4xg7LkDj/gCg6ux/9VdoYsP2dIyRxguKrdWLvR6lR09cjVCh0MV/0UJcvQmkWyY+XPEgBUZKI20Rlh0Gmnqj/vTfJHqAqQJMXbti2JeIHWfuL/U0tMqY+ily6EdC1XG6CjXkffwBVTW47OrP1m5hjEFGauuBh28qbKI7eH4kWzHjr2oJbH2GeZ7baWXre4oRzt7Ndpy5cDxKUjTGNagsjT17l7MmUvObLHkWnW3LdlMn+CcXNoKtMoqyL3q7nw+DMhbObvaHjx4SKZOmyFrb18v1bXNUdFWBFLcs2cPDYSurq6Si/uTeoEFzlGI6CXE6Ya1rGdUXvnhP1HZzZkzW9CLAEI2bpxyAegHh7AaCLlDR8Eq+D8IP35fjahDiQ+uGxwcpPCPqxknWFAACxlIkLKobh8HDvRbd3ev7D7cKafPdUtdTb3c1jZPWudOEuh+GhJjahyMQgnRUMAXjUk5D4lBqSA5RrmGj+1Gj7aZHt4qSro5hm4OCaokCNK0OVCMiTaGUZD4IlOyhu6LEesX02x6iEU1yth2jl7nOpjwN5Uc975brJ9TAdyyUHp4hgFBWkWqBoIxYNgr2thuTMeo2ohZ3k5Kw7GjYl4Dxg5jA5s/MkoS68nn85XLVFZGh7nu5bD2zbU5JaG/cbkDhoaHaBzkPGKHZaHMplJyc4DvGhxQAwEHZSzVknRBzM+YXygyHnhOdMremzyUOBYo15vD5P+wh08k67YqwNF++gyjwM1BHHmEznvpfOmN+H58WNvuvldepELFC1+DvaXGdyWNpdylthY+t0BqOMJAUB4E3xQLDHZwaQAAXIZUhntI2q83RovSp8HQg+Gi+8S2Ko8JXEJukAa7ifp5GEe5jZjutJq/w2BDE7Oa6hp1JGCYUIdp+o2yZSOQ8J4xxwbjw1Jl3bRqaDsfHrS037Huo9zzmF/MmWJ49HvVYzYOgnkgZn1gcIAyjMNLn+8IvvNvXXfoHlG9UlXFObOGnurf/DgHvmIE82XuUQcgsgtzI0nYoDB0WKoL5Wj0aWzoif3C+URpINfRGCEOvbO7X+xDtZnfqBrS1loz8h37+sgGKtM28zgf0MfGaFvOrePEJAdFXWQMBJtSzePlsRlkk1K1+xElrrlqluSBBKP7phw6dEimTZ8h69bfKVV1zVGatqWlRZs1/bQbCJhcLOT1vj56Rmj7CyUbR7UridCu7du0WdPSpfSgYSGCmCZfEpNekQo3UhIacvPJE8MzGKb3WVlVE3kQJFoiKtrk8cvKpatnQH746hbZueeI1FbVyr13rJL1ty+SqmqEax3piB1M9lCCQaT521yKIW5/GxVjVQ036/DNEamo0vfI/ziKhv/UFs00EEx+MT3EqkcHbzGhaYbZTegw6U/k/YyGS1EdcU4DudflVsZsU0tnHSkwE81wrYPYEEFocpMbGR5+mieQNx8IzyKkifBsdBDmSFxyZDC5BRobRZQCh1BaLlqNnpzG1bEoYYw2xcopCRtxsG/l3oe22cNSjpx6yjKmrSwOfMo9w8ZpV7i7wRhn9Dw1bMzDyvnf3DhyXk4uxWD3SXKl4zsO3zgyokYbw8ZRaCaxNRM/IsXAiE5JrIPeyLGPAOdhGo8lAueuxNl/30TUkFEKPCdlqyR+pftkhOmrQmmI6BbzfYggYG9VwIuuKDdK3EYSYCTkvsnOJOeYfAseuohYH0SOEDXMefeR3KbgZTCnw4MDXPcKGtKO/BXcNNB5mi6IyX3SwHXnzJAeoSdMLr2S3PE5qeOtlGG3Aq2EHBvdZXWua3zqq+QPCFU1WEsXGF1q9SGP+CqvNTFfxrRPQGWcypdJKxYRSK7fzZskrkOTu2kzZ8dSDDEDobm5+acyggDjAN4KqhPQthjeUUN9g9x+xx0yecqUWG08Fnp3+06pb6iXhYsXq5cTWOdK9DsP9gAAksNRoIdLmVy92s2eB7CwB4bG5NjpLtl7qFMqxipkw6qlcu+di6WmFlzaxRov2UMG76Lph1IKP7YvA7sARhvJR0umnWWldpdqcN2sQcAg88VJHVHk5A/mP7cuqy+Iyigxf/CcmV0oCx+FH1/IAJBeRpBiaJVMWu6lxPrD0NF0m+/ewljCgbZ6TwgQMmcU+4gwQ2GMgPiPw4TwqFtgkDCF6dwPPXe9p0cGB/qlZfIUm5NyPFuvNyMAesx60CMjcuXiRalvbJS6hsYojRETrSyU5BlAd+El14W88iLz4EY/PKYrqroKWUcT3fE/H8x+JF7Dw/o07400k15f+B5GC0dGZFf7dpnf2ioTJ6GKIdesCQZCd3e3RhB+Wg0EhMqOHDokW7ZslQ0b10tzc4tsfmMzowU///DDJEGybHps99zeLg2NjdK2aBFzxGQ8CziMgst+nGZNGl0vlzePnJPXdxyUc+e79PkMN49Kw7gGuXfdbbJq2Uypb7D0vMUk2alcCFXgBNQAdBeixFJCfx4bLeiSDM2tCqTbiz5WZUKrMLw/gQhwPSTCuPIz8SAEdsKLQsshY08G1EpNWuGAQcE7s9SDZ+GaYBlewJ7Pso4M9Vt+lVhljqG1tikDi7GBN1wmcv16j1w+f1pmzpsvlVUNUZoJX3XuZCd7nbQuWiJl0GsjCIHDmDYRBB4y+Oj/WtyCOjSK84HnOcbUShkBdZcvnKeBUN84Pu5FW5wPcA6h5cAZyhxDO2zmDKoQ/RUoxCatHHLYM0/DnIe/Xgl2VozMlIqaWQNh5/YdjCDAYXaj6j8TBoIe+rvk2NEj8th73yvNE1rYObCzo4M/19bXEwCEj167Uxobm9j+kgZCaFe7DO2elQAFHPPlcvZqr3ztuU1y8nyfjJXX0ZOhLzM8ILcvmy8feNc6qSi7qc2SgoQMz/AXSnVwM9wTFKModYrk/13xI2OF6WPTvjLTYaQ3hcxZaNWiBaaFzEImAyFwHTPxR4QaRxkiCEqUFGa0UYbpSAXIfqCBELJPNNc+KoN9vYZuuUKqasaxpfoYyX1UFxFoNnSTEcwqYEHwu+EhuXTpnFy6cE7mtM6XxuYpMjamkY6KijE5d7JD+q5flznz5ivOamRYqlHaVGFy5AZ3RS8R6Qo8F+nX4RG5OTTA/DhwQ7X1jTKGFADC9EghAMOBihZGcBQwCfC27b1RVlEdxheSyUAI7ZipGJ6gwzuW0iu9KzOVA2ccuzXiSr+VXuFjTKuBMCw7tm6XhYva2PG2oIEwfvz4n4gUAwZFYhyH0EE1OZC0KIFSUAb+zvxQRYVcPH9BXnrpRUYPYBUdOLBf2toWyZ133xWrq2eZ4843paGhQRYsWkgaX/Lrg5M+Ae4ptFCw2imUvh6I8R4YpUC76UPH5LsvvC59A0BR1ytoBvUVQ32yfuVsee+71kv5KEiBApVeoHHM8YHelG1ZfcUyw3WBp2qmwyuTgZAhghA4lkB9xMllC+4AZk9z2oQdkJmiNLESl9KCkMlAUMR8MHmVotT8P4Hr6G0g4HC9OSSXLpyVnq4uqa6uoBOCKOfMufOktr5Jui6dkatXLhNcNzQ4JENDw2QBnT5zuowODcmZU2fkytUrMnHqZJkzb4FU1TRRNcFAuHD6uJw7c0YaGxo4R/03bpBifNrseWgPJN2XzklXV7dW6JSVyex583jvhbNniM3CNhkYGJTpM2fIpGkz+bvzp05IU3OzNDZPkLMnO9hwDUYEmE3x7o2NjTJ99lypqBqX4CcpMt2cXypt7zUJTzEYlGqIYej9NuYQJohTnTvvj6k2CUkvRVVgAWPxSa3RQBgelvbtO5QoaUq+gdDT06Mphp8EA8EaBmgw0djUFIX+aTSUIW9/lVz/ENqJkyYZu6FMrly6JN///vdZIdDU1Cjnz5+X22+/XdauW2eQwLq8ZFJs3ykNjQ2y0KQYbOlaDDFeTPZDc3IurW1FhWzeu19+8NIOuTGIjn21UmGI0UduXpcli6bKL73vfqnWQqYgpW8Rs96CTANhWBnlvAUz9CTGBrMcqn7KQkmWAAb04RswozVeWQjBjlt77DdnGTyWDOHGt85ACIueBIflMxgIPl5R3lqZUtGAsyiYatn38EJas+fKZTl1slMmT54oE6ZMkYG+Xuk4ekQmT50qM+fOZxSgs/O4zJg5SyZNmSl9fdfl3OlTMmFCM5HmVy9fkfPnzsrcBQukoXky6kB40MJmPH/yiJw6cULmzJ8r41smydVLF+XShfMyd36rNE+ZKieOHpGLFy/KtGnTmUatra2lQYHqhanTZzAicPL4MdbGL1mxmgf+0YP7ZPLUaTJp6jTZv3uX3Oi7wQ63DY1NfI+rV67I4mUrpL5pYl5lWMF9k0Hus0TbMqWX/Da7sbvfGgMhU1rCgxzNghR3trfLggULZFJKioEGwq5du972ZY44vBEh2Nm+Uw4dOigPP/IuaRrfpOV9ZWWyf+9e2bVrlwyZNr3Lli2TtetuZ4e5V195BeUact9990lDQ6O8+eabcuTIYXnnO9/JSbEdrGyzJlyzEBEEphjGpLxSy3N8PvZ9vMP/xNxpKL+sskJ2HT0hz33/dbnWD7KSeqkYLWOZYvlov6xe3irv/fm1UjE6wlJG73M7ozGtDHEeCGifiSl0TSg2wpRGepPl4LlZrHYTCvReR1PyFgIkilcp+E2icmYEeCwcf5CzpuVmwZ5RmMGaq0LwMwx1GXWv/6sLfmC6xNdAoEIeGpD+3m6pqamS6ro6Gezvk+OHD0lDU5PMa1ss50+ekIsXLkrb0tuktmmijAwNyYkjB1jjC6PgWleXXDx3VlqXLpXyqjoZgyKggTAm5zqPSE9Pl7QtWykVNbUyMtDHAx5lePPa2qTz+HGWyS5aukzKq6rpPeJdEK2orq2XoYEBOXPyhPRe65GlK1dT3x49sF8mTZsmEydPlYN73mSXywWLl0l5ZbVc77osB/fvk9a2pdI8Cc3Yco1+ikpzYITGnMZh606BCZRJvy2Yu8qWZQYpYrMhg+7JMA6PsdsIAgyE1lYYCPkRBJY5vt0NBKCWES7bu3evvPHGGxToX/mVX5GmlmY6BidPnJAXf/gjWbxkCf8f+IL2ne1y3733Emz4za9/Q6ZMnSIPPPgQdcuFs+fY/e+++++X1gWtNARsBGE3mjU1opvjEqYYkO8GZkfbdHp8LL+CrxLH2kPQylFSVy5XbwzKC5u2y56DZ2RgSCvqa2RM5k6ZKA/dv1YWzm9m3wFc769aMxwSGGpgLlY3cuBh5DGlsUtMxCUIPBka2CBAU8OgIRgEyx/hPaQMc4V8MQzJoE/oc0z9ewhffChLrRoIYaH/LGCtTAIZOl+eBoXFH1w5f0a6rlyScdVVrKpCtRKU85yFi2gg9PRck9Ylt0l5VS0Uj5w+foSVC/MXtcm17m65ePa0zFu8RCpr6mVsVPkNgF+6cKpDBvtvyKwFbRr5GxmWk8eOUr8tWNzG6ALC4XNaF4qBSslgb7d0Xb5CjgWUvHX39DAae9uadawWOXpgL6MHE6dOk0N7dtHBmtHaxpaPQzeuyYE9u2XugkXSMnl6DAFfXD5DJ9joyJBD9WfeQCish8m9YgxtNmvaul3mzZ+XClKMDIS3axUD8zujo7J1yxbp6Oigt49UwQc++EECDqFoADq8cP68vO9975em5vEy0N8v3/72t0ne8d73vVdee/U1uXjxgvzcO99JAd+1a6fs37dfHn7452XytGncGPggF7izfQfDZvPmz6dRAHKWmTNnsgthdACmVsXqn/FdCjhMV+LJcl9UCiiFKmp8NZ91+uI1efNAh1y52ssnNdXWy8K5c2RB6xSprVECI4AXK8GSxafmGM7sxswLyaV46tY7LpQ+CXXuzat4R1uCDjmz4eFBw1MBY2HqJ6F7MN+sIUeeNuBghXeFPKFdR6ZojIJKzheBW4Ykil39PE230WFUicRLYh2qJDO8eO3VCNgtSXzjSlKh+ixDcBNoVLDdMzgd2E8+/kkNpCGqM4zrLX1u6ZW1BjcMPT9Dt4yEYlBshfZW2lO1kZIfP4GK2BiZEXU/2jKx9PCh/S1y+sQK4Z5CQ1fOMjl76qScO3tGmhpqZWLLeBlXVysnT54kwdaCRYvk3JnTcrXriixcvExq6hpJwHXimBoIrQsXyLWea0wLLFiyRGobxtOGJ4BNRuXU8WMy2N/PKoaK6hoZHRqUY0cOU48tWLRATp7opH6Zv3AhAZGDfdfl+LGjlKUJLRNk3LgaudLVJde6e2TJ8uWct8MH9jP9MWXqNDm4by/71MyZ30pQ5Y2ebtm/b5/MW7BIJk+bkccrkzYVmDPsLayhX3RO6cJtaq24jZCbfQUzjxSRFbt/9L/kDgBNPfdj/iqm+RiWGI7slp4f5f9QHJ3vJ2Lq9MQeQdfh4M+bYwMwvXLlCrEk+DtArZ0nTsiG9RukZdIEyr79RFUMiCC8XQ0ESzN6/tw5aWxolDNnzwhCIo8+9phMmDiR1LPPP/c8aUsfefe7DVd7ufzoBz+U8+fPyS/8wi/Itd5e2bz5DaYfsBFv3LghS5YsltuWL4+oZK2BsH3rNjl//iwjDjBEMNELWhfIlKlTechYet5CGQfS5xo62LyDJEUicNhhA1dWqRJjWWNFlYxiAw8NKYrZkKOQNa1M2RqhkLDAimovxAXuemg5EVc++xwBkm4mJRaxHxUuw1pmeV2tAnWqPhSgo6cyt5UJu+GfFijquxEsAJWHbRIUasLe2JQk8QFZkD1CEwd3coPj8CJhTGQglDiSyoRRGkQPfAGB+s5Kma2eYqlRq9Ijvzrm0L3evF5k5FmjB1TeNyHDhiip0COc8KIeeCBX8lRiRokoCx16kCRCtSlgXSLuYbQVVPpmQI4dw34PwP0Q42IGwjlImQjz51LGd/506NjVQCihkO2cj4wQgFdVbdhTkxY9HmLnxDxQabkr1KgoaCAosdWRQwelv69XFrUtkMamBunpuirHjh2Tuto6aVu8WC6cPytQ4AsXLpLqhkaCGjuPH2M0s3XBfOm7fkM6Oztkzrx5MnEqvHalEUYp9MnjR+TSxcuMoo6f0CyXL1yQjuMdMmnSZJk5e5Z0dByjrLW2IQJQJl2XLkpHx3GZO2++TJk2ndiD40ePyOWLF2X5ypVSM65WDu7PGQj79+2Ruvo6md/axvLn3u6rcvDAQZnfukgmTbUGQnIG8icwZ7SlGbmJCTRzrQRhpp9I2prYdbGiBD0xYrq7uvLlvl60r1TuWCVDvVhq76pezdFfJ5yV5DOcr0NlCT4wvksD3/WL2N8HuigyKpITEP+ZRthNpcl3ifG0AmVYOjs6pau7i+cGDIWenm656+67pbmlJb2K4W1tIJjJhXDgUNi/b69s3bxF3v3oewhEROrhue8+J/V1dfLwux5R9rvycnn15Zelo6NTPvChD0rT+PFy7do1uXLpMmmUm5rGy8RJE2PGgTUQdu5oZ7hu2bLbyCwGwcRGUd1VUuvTkyKegPTEpa/ngcomP7lOZYwkODX4tG7Nd+H3Fy5ckMGBAZk2fTr7RMCQ8fngXigxKFogoS9dukyjYMqUKTJp0qTI4MB1/Tf65caNfgICsRuYp6zG/9dIVU0V56X32rWIMlcpPXMc+xC+xvGNJHTxmQfyv4vQQ6quqSbTZVpkg7+L5stn1JZcKazFanA4O0vqIwsPgvFuPUeulwWmiihvMRa60k/zzcNH3xQKUiSdNdjhAvYWU0VqhHlo/chKwUHhaxhSLeAZ2L+FDi7zzdBLF8+dk9OnTkhLc5PU1Y2T3p5u6b1+XVqam2Xewjb+vevKFUYTKuoaYGXLmc5jMjQwSAwCHJBDBw6QDnn+gjapbWxWhsWKcjl3okNOnzktzc3NJHtDUzcQri9aepvU1NUxEoFxzZrXyujYwPUeOXr4sNTU1EjLhInUKVcvXyL9++Kly0iOdPTQAZk8ZZpMmDxZjhzcJ3V1dTJz7gJyK/T3XpXDBw7K3PkLpWXKdB5kCWsvXXAC5VHnOJCTJct+9MjbuwMK3ye5MtaQKoYs7bELzVcUFTNAUaz5zp3t0tbWxkhRapnjT4KBgIXBIXVg337ZunWrPPrYozJx8mTpv94nzz/3HOmT3/nIw/TesBE3vfyyHO/okA9+4IPSOB6lQFryqOd8rgzSXfCqykrZsW27nDl7VmbMmC5NjU2MJNTW1uVy0W4I2407mV4F2FzYrPBASnuR4IofJr0pDl63XCYyeq1XRWwWOtoNy9EjR+XMmdMyc+Ysok+tkaBKOnI/VclZcxgh9vJyOXXypDz//POy/+ABeqMwEDCvK1aulPc99pjMnDWLBsRfffWv5aWXX5Tm8c1M1dDqLSuTOXPmyvs/+AFpamqQv/u7v5ODBw8Q9d3Xf4PKC+sA4wBGGXAiq9asZsQj9WPmz4ZzUW7z3HPflQ99+MOyfMWKCBuiZ9won4OIDgwibSRUpFDK8RoQmqb8mKgDjQwzn3nnlFlfeIU0jFDiSqFJyek56w/WTbwbvG6W2lpH0/kvvobLYWSFHP5ohuV0duN9MY869wWIUEC+YrKSUGomYBrdBEUBo7iqxtTCWwIel6k50SgI6wjvqNo0KdPX0VBvfM6NhwOvGzLMSFc8tVaoeiZaE0RDitnRjjeGQxLfz/4YUalcEeNlTDhftmmNRuicLZF4LrYOFCS8dYw9l1KK2xf2O/Bq4COBkoUDE0WPUlxQTfmWk+nw4vlzcv36NakbN07q6mopL5BvRET7+vqkf6BfJk6cSIcI4+zuukpwYcuECXzOpUuXpL+/n0Y9dBsPm7Exlk7iXnjoA4ODHMvElhZNow4PE6iNd8b3QE9ANrquXhVUheEPeH/K+6iw2qt63Dj+HUZBfUODXL50ic9vbmkmVTDGffb0aZk4abI0tUxQPhm0ZI/2i4naRHKjMgR9UGUaCdnVi5wBsy81aGkbYmkfDjgoVkcmfS93yvF8vAsMliqjJ1j0pWIcbWf7I7/L9CyBfEWpyLQ97+gC9scYHmFqJhKlIkYGHC/2YkA6u1CKNGaB6PvaZk2W0jkPvpN4TzZ1wxxXgzLbRCej/Q7ivwo61mAWRtXf5cuX5c4775SJkwswKf4kGQj79u6VHdu3y3sefZQRhIH+Afne889TeB5+5BHTMKWMuITTZ87Ihz70IRlXVxeRIRVRJwyRtu9ol97eazJ7zmyprq6W5vEtMq62tgjqIPeNWCeQm7BrYpVPCEmbDyHqAIFJC225NojVzr3XeuXI4cPESkyfMYPWX21drfJoO7T8bqgdxsHZM2fkT/7kT+T06dPy4EMPEcCJ3+/evVt++MMfyh133CG/89u/zTzj7//+H8juXbvkl3/5l2X8+GYZHByQy5cuy6ZNm2TBwgXy0d/+bTnR2Snnzp3jnvvOd7/D+f6lj3yECgMKYN3tt8uMmTOLopsBhIISBxX2n/7Zn8qhgwflj//4j2X9xo3EWkQ7z6QuoNQA7Ep2UCu2rtYqzuEJildgM0SHsB5yhcXCxs5DsSnZi4FNa4q9TU5BjSL8jZSEJ4GVyhea6RROMeQ5saMm/A95NJ/k68WMGRySwybtZYyjNHslpsdguCGvXBVvvFTIrsLvbdSrIqBCCIec9mKw6YK0kcTnPpdi8FgUUymB8Vdaw7DEUnJNEM5lu2drSqXdZDYmGAqHh5kahQJH3wMc7sxNs1dKii2KoJnp+loJR4JODgqd3Xy5ltxZ4VO9MqzYCBpUJsrIa3K4DzxPQ+VgbDVdIS1VPKI1EVIfB402gcrplTIZGujngYo21LnNapqYufvDMZQRCcphPPIP7MhocO7hXknBxKTNNHUmsUqjqodT5D7h25k10Aqh0tgINJYDZkHTGDBAvT6GdwDXBuFoTOm8duIt/bHnEJuUObol8jXLQdc9JFcuX2F/ohOdHSz5T7YeiDAI7e3tb/syR0wLDgWE1xBBeM97HpWWiRNokf741dd46AGQOL6lWfr7+uU73/4WN9Jj73sfjYZk98a0aYaBgDJKWITLli/nxmfuy3ospdYGmxvAM+w6T6UfpRi8clLqXmIjX792TY4cOUrrb+aMGTKvdT4PdksUReXskDBhLP/zb/+nfP/7L8hHP/pRuff++6NOegP9N+QbX/8msR3//rf+vbQuXCif/MQnpKvrqjzxxJP0bHA/NsPf/M1fyz/+0z/KZz/7uKxYsZwzgrl99tln5cD+A/L45x+XWbNmMY+rXcoKu4d415uDQySxeu6554nmvtJ1VT7/+Ofljg3r8yMPdNmgp0xIt9R6uJoG/7ZnRIlQMOcusMwRa660tq5rXuQFzVjy4ArF3o2Hi61icOY1OcXOd+h72TZ8Bd4n+UycNUzjOJ3z3PlLPM8+g6x8Pmk133Vzr+NBBrphs7eKRR3c+wLD2RwLUnboR+D5jCic6yFXOo3mQme+3FvTvoZwU9OzJWawOSGwuAlkvgWA04Thomtkro6icOZnGComAuZSraRGXijDrtHgNg1LCkkuCkcwIM86542TVmhi7XWOPdO25t6gtJdtKW9abnuJqG1L73lwc8QWo+XjRVhBSEYlSsmZOYdgSOeJcCR65TQe4ZzB4V7QtlAmp0QQWMXwk2QgHNx/QDZv2SyPPfaYtEycSIP5zKnT8sMf/FCWr7hNFi5sk5OUUVxXAAAgAElEQVQnTsrWrVvoEa9Ytcq7Phetjbdv3yHnzpyVadOmMUw+fcZ0qSUGQac6v7FsTpRwBcKTyJMWB4XZFVaqS1i6sEKt5ZrbNuY6R5iY52dL1iq50dcnh48cIbZifPN4Qf9uCyyDhdoEDvWGRqmpqWZt9ac+9SmZMmWyfPwTn2BUhB5ZeblUVVQSGIUqkdbWVqlvbJBPfvLjDD998YtfIsjJeuF/85d/Jd/8zrfl8ccfl5UrVyq4cWREvvLMs3Lo8GH53Oc+S0AUAKGlDgs8u7enh30y8C4IhX/9H74uv/O7v0uWSzc1YftlMHTIFIMFBhXaLbnfDxOjMcYIEQ//SDXl2g/n1lWVHFjssB4MuUamd/zQcGUCUQ28mwKDrCeZ+/48hWOQxsReuAqmQFhTvUbI1yC7ixKjEj8Roke4XwHPEN5nPKRZXBsrcHaEY3e/Kx7Nyo0IYXZErwAUTspw+nBU7vE3uyZJW87+HIX5ubdM21vbitiZA1fWXIkgUyFAis4cF9OvmC9NFeVaMad9N2fQtPsevHGDWBu2SC5lVRBCYwCtntEmrVcfYbQRkTn9GFCwWcqodwhzGSqyGDsOJLv2kfdvUlzajl2jDnrWj1J/MfxvMFEce5TOcXuSapRgaGiQBw0iLjRgTFrApj10v+V0p7bHVvZIt3WzO29aLhwNk89HCs/VkQ5uWmcjIdJa7aQpv0hu3f3iCLOOUVjqiYgePfWkxZYioNwnJkVrx2l3vk2Q5B6p82yrBKCfc4d3AUtUF4zOGYHlNnJWQEdEr8gz4iajJzSonY+VW1T6AazYc+2a9HR3y8a77qTDnaxiiAyEt20VgzM4bNqOY8dl39499IDBpkhiIhHZ8+ZuOXDwACcSef3FixbJmrVrqRh8ogd4DDYG8uBd3d3S2jpfaqrHkYyJOaa4xBY0MNmzvgw963GAlXZB3L7lhUNb8T7rCE8idFQzbhyNBOQBz1+4QFAh0eFjYwQeoVRz5vQZUtfQwND95z73OXnHOx6Qf/sb/5aoayhc5BWR34RCgIJHWAm5x898+lNy5OgR+bVf+zUZ3zSeBwAqSb79ne/QePrEJz/JPKnFBnzlK18hgdVnPwsDYXZ0uLPmFmG7WABSZwbhXy0nLCOr26ZXNsmf//mfye/CQLjrLq3icKXeVEbAk4ywAQVXIvcHFfr0tqxpew3rgDnGeymWpPQ6WkPJNRCKvRrHD9BdpalJ9hgHJm1oaIB51dJhUP1CHBysYoi1LC/+MChWnWO3zXnhe3AwWJS5b7qEa1LmE2rNeaWsEEKZI9HspdckmmPKYAFrKjEszBfG4jd2lWocqgiZK3lX4feyf8EzFATql47CREWI+dRwtmvomtPSHHhICxDLEDMr9DiOzYiJNGnqo8Y5jJLXxs2rKD9OLIkh2CKgoXAkDY4AUzI+XrR5bx54jvGdL41xC8E19IpLu44HW1zLL1FVZHE07lrmm5V0VhwDofQWVsMYH58Ug10j6AlEdfBuaoiUSJHSkYATCVxMSlqCHUGHlHm4u1s6Oztl/YaNMmnypFh341iK4SfBQMDkYBHh3Y2r1UYj+NiyMpRuAJOAAx1IXt/Ugl1YCO2une3SPH68LFm2jMhhWMhoVuJzSHDxAqmWKYKBCF211IUhYChMCGrfjRs8lKl8DOgMh+64mnEEXO3bu08+//jj5H741V/7Nc7NhXPn5G//9m9l3/79yub4v4lRACz8uXf+nHz84x+XF154gREFgsJ40IwQFPmRX/oluW3F8ug5kFgaCAcOyGc/9zmZMWumei9SRgDUpcuXeK8CtRSoBMGdOHESU0I0TioqZNPLr8hXv/oX8rHf/Rgt2piBYBaJZ7UNf5fekdEhyfkKCAWGphg4uFKh/OT7sorBdX9KD8jmYktf6UwY3suzhpoyjHw1CcL8CZkYArael8fLUUZ183pcrZcgcsTWIP+a62jy/SxD8/wEI+yzyApTDGHEXXpgB9zDMEIYa5+W6oa0tzdVNaoMPGf4raliULKvYvGl+OtqRRX2iR82QJWRMTpCxm7uCTGoSlXvYA+hXBqYJkRwlWq5QLMmpBh+EgwEe7CwntOp2behM4SG7AFEj84qIU8xJFESQYq9MgcgRZT/NDcbBLix2yL5SfcUWKsdeTnJB+fHuDQEPCIV4EEoXEUd80tYSgksgs0xGVrcKLxrEtsWA4AD/vTJU/LxP/h9Viv8l//6X3lA9/Velzd37WTE5Ny58/KNb3xD/s2/+T/k//zVX6WBgBDU7/3H36OxRa+qqlomTpzAKAPm1q4HRvmHwCAcOCCfe/xxAhNxPcbz6qZX5Gtf+xrb0GpVhRp5IKz6wPvfL/fce69U1lTTQHh10yb56le/Kh/73d+VjXcmDASTN0WEhMCgaqPAY5EdZ76x282HpDyAB+QdeIk1dOKU5E4wc6xfUxxbgLkgDTLC2WnyltA7tHNI4gOZtVwSpb0DGF4hAE2+F+vB3cO+uBLE9aP0PP0OSY0GKSlNXO/Z57jenf6boLyCa5L+fpQphlrdXHQy1RL3+hiloVeYm+OcC2bey/KbGAWugEuTwrKlD3lrap5rUn4wKGw415jvBbUO89Dgyo/VtRe6XA9sGCG8x8hwFMrmqeag+aysEsk/bAjCUiIunGIzz+Y/tmwPHnT++RX30C0aGqBs24k2Enx+b+5jqxFYCQO+ActNEVVcJdY7ejcuCL8Ia58XQYgttfnBPBvyS7mHXuWfDFOVfa3oHXXyqCstL4nH4c39a9Yk4mcwyZTCZg/OLSUi4hyb19JXonUSDw3wvZHy0uq0KBoQhRDSIhyaX0JlHCNUbuTMMU5wTiGCgLMOKfk1a9cQ9J9a5rh9+/afCJBiwR33L/QHKF4ANo4dPcZcfUvLBJk7b67U1dbmWr7TA84JbvRoM/nMXSOvHymYxMslhBqKVUOaNQbXmBSvMbVqcZ/JBSrOodwpx3HCgLa3u/kvno5c1I3rffLsM8/K0aNHiEVAhMSmZ2qqa9jH4jOf+QwjDEgrIIVwvbdXnnjSgBTR7c2Uh7oESFpGMyZfefZZOXjwoDz++c+zsgJlbGVjZXLx/HnpPNFpemaUa4TDpHNmzJgpU6dO5fthk736Ss5A2HDXnXEMAvJ9xrsjBqEGCjyHCUiaa3aP6+E1zPmzZUJ2RZJ6wA3d2QiIRSgXCutZ/BBzxCQXMrnrxDLmiwzyqhb9bjwQKsb0J/HrUFKHMscakPg4B16qSaIzwlzssOIJconVQipMn83Uz+gIq3hyn0JGhRrrLKXk2JPelDuenJGNnDI+aUZIbIs4dhnwF5oKc1D5tmzHvGjSBB8e1FLSXOWDe3CZfzuLA2MdAFudY+PlpqaYjDIfHZPBoUFBibTm1K2SL3xMAGTLw4vYCAywyLXI6ZcrBwTm2eIJIm/SscG0XE8ZP/FPeIcQfJb6GSsiwgMY3EEkbsaQxHOAJ8hDv+dO/2imMVSkJIhjQpTRTmdyMxbCIBgDKalP1clzRG8MuIUhpskUN+Gum/472u/WTjAyqXwquWuS91r7D8YXZJIpUSciEDltjvjbOcQ+wTryGfaQ17dJTTVhXKpXIPdqgNqlT2593e/6VVbfR0RvuW2Uf/IZYxfnUFTmmJgvpNuuX78ux44dZ+krqvbuve/+1BQDMQi3DASdQQjHrvadBPUtWbqM+SJsSi1ZzF+LtN+wPI6ep2d41vE8/Z6QDWGPd9r95pvyR3/0R4yK/OIv/iI5D5A3vXIZ3S5/IJteeUX+r9/6LXnvex+TT3z8E2Tb+sIXvkCGLdvQKvmO1qp95umn5dDBQ/L5LxgDwdBXW9bGuFrWNIP1upnrr6yU1159Vf7iz/9cPvax/yAb7tyYyp8AAwPeQSH2yLQ5tADHkNA0WdWCwtmKMg95hoblw0Kt9G49PXvVQLnIhq98Wdpo7+c4VLi+YWNWCgTNr5bjQY7D5lhR+d7hWXNQ5lg3S88aq2qscVD68pyx74mLsOtI+QoIZ3OOTSrS57U0EW/SUYVtlthXIRoQsYF6PSQLeRWqwxwyKp/nxAjofG5w0iueYyclOdhTfXU9MUG04oJkWHUR5N7zxRidHGa0qZjcE2s1NCS7du6UhWj3PLlAsyYYCD8JKQbPZc58GQwE1P43NDSQrhREQqTcRXjWA6hGh9aEpsOUWBhLGIXMEop4jhZWI+7bsX2HfOMbXyd/AUiN8EEL16qaanng/vvJJQFswJe++CStyz/4xCeiFEPao6yB8Gd/+qfkZvj93/99mYYIgjEQqKAKhOxcdDg8kG1btsr/9zd/I7/5m78p69bfkU6wlEmBA8gKRJxn6RoJz7Q00PtgMYex7wHJyzN0J0TYGKFD/49h6nTImErdyxp71MXzOX6WcVBJGe0WDY0HKT0aCEgXeCpKs45RJKDUwLkoTomnz/VOqsh77fWMEFKH+n7MfHmXT1t51A3o9xSG20bAqOZ3D1K9xiEK0nckdAsZvMNW6TcSBUwGGlQl0X+JZ2fDIBgh810TY1SoDPsOvvR84fsQvYPjt33bNpk/f75MngImRY3s4ROBFG8ZCDoh8GLb29vlwvkLxCCAPayluYVsZ4zqcFGTQczcomEPa9mPrWIovqDEuKCL2vBILqSZFMIUxGqckz6ZG3S+IFniUl4mFWXlcu7sOTlwYD97wwNLML6pSRYsWChtbQuZe8XhfnDfPhkcHJLlK1cwhFasEgRvAOMAZZG3Lb9N6uoa6OV7fQx3AAyNyxcvyfGO47Rmwb0Qe6Ypt2LVB5DDLPXz+8DrxvrZcLY98orlCsESh/VGqNnnAzzBMAicKuPhWfdem46wv2P5kqny8HkGlB7kS/sE+ClYeLfK5ZEbRyGcgM0V2xRDVfU4rzmGcYDKIWUTjL9XodSM0vLmp33i8xDfa3mpNY9JY4VBImzshoCTsgBvDesCg7mgcegMisyAA0hjgCxIDbdSup/zFZXtWaB18cGQvAo9SKrse+WC2k6WIfoSphjAIDqmNOnJ8stkuTbGCjkBuh37PY7zKPxuWrVVFpOvokYl6dhvmuqdYlUfuUnGHGNNlEyu0K6N68F4aq2UoChBFHEOFuMS3eJ+bzx1wBTDKFI4LklUsWdp+k7lvnSE2c6A1fesknFyEalTEbG0atUH96MZgh0JftffPyAXLpyX7q5uOX/+vKzfuJ4Ed/b9bhkIKeuo3RzbyWE+bdpUAumQI6+pHVcgNxz3rjTvpzwIPuFZXM/yJXYnxMbPfylXwdp/s0QMz6AydslJ7P1O0i1lnFCYZNlyHoiDFxvERicshsKNBBQTfa1r1ppd6yCV2pbJv0NwrVWbZ5CYCI4FKcKQKWSqJaeRYCK2xHVrjwtlCvX3pFpmuWrcWy+knnJMioXDesnDMp/lD0CkMhptaRErlS/NxfoaRxY34spj8l77XpF8mfpuKmSPReQzYh0QczcVMhBIywsnumh4Nr7CLpNiupGXP3/K9ZEsc8wp+rz4iOFBsCDF+JGQj+KI9rxjhJSaMx54tvmQ2YOl7rFsh2SrdHLcybVzNQD2NACRWPv4OF0+g9xa6aGqnBnaQKx09Mg2p8tP+aXdq7PJgzhqoFX6GQxslOwAmTAQTIdRH5ZD+wbaRwe8JO5qpK2M3mHXJCppNyR2hZ2p0mWOydnA07VZkwXa5rAJBXWRkS/FuOQMdr1eUxVwgM6cPkOnDp2O12/YUBikuHXr1lsgRXqYFQzBgxgJnjA56U0PAg89yUui0LRvGNTWDoeE3DKUyvi+f+y6pHYs8SXwjNApE+Uz5P7/V/go0hrhbz8PWheluMGU9prBZY72OaXcR+dh+SmGMVr2AAfyQE9R0NpIKGDsNkTpK482T+og5n2WMVOKoUj6Ke2ZpXAheAeAOGtqUAKt6jDqmBm6LgH7MQuWJHS+Io6BkPcCYBEy5HkPDIr+vhvKyOopY1lwIYr49gi1uHvFNsTyEUabwgpt6pYM8ZXSd64uMjTKcCyUmr/AByBt05fDcyhaHWUBs543lUpfEtNQBiZbNGvaKQsWthGkmKxiIEjxloGgsw7vdcvmzTQQVq9dQwPBennF1gVekOUf8OVBIJCxvJwYB9aEe2xIew82JfNfnkrPhn19CaM4VpRqGpKpUoyIuJxhqxs3WAHSMqGFpY4+96mg5kCLpeTfGgjWMwgZUzTnxnst9izXQMgyf5bT3d1wec8zVSnQlrh+sH9ADh88KHPmz2dDnLR7sfZJrxuegrLzpXtjCp6M+xtFx1TAaC06f0UojW24OlaabMqUC+WirVy49xQzEDh/AwNsP9y6oDUiUePYi+RvLejR7l/aeR45cnf+fDkgojEhohXA5UH6dNOO3Td3b6uLGEXwMBBwPThLUNqMXitIr/rsLbwX5c81xEtt4lFENSqiUulSl5PIiPdoNM/nvaxBxbJjM38l9ZGjU0vtKR1ujgcB11+6eFEunr8oS25bGum0/D1vfmPD/vYcKKKTtA11Dg+VJrPJ56QZCCyLJ7BS9QTeGdEckAMuWNDK5ocFDYRbIEVlUvzxqz8mUGPdutu5KDgkEW5MFS5TI9N3/Tq9PubqCaRioWtBuSd6dHBQBgYHpLGhUa8rcdjbHCEOYfus0htLcRPXurv5/Y2NjbpZSoQO+aybN+Xy5Stsix11zyvyQNCtoq84DKypU6fJilUreXWxZ+E5MML6rvXKuLpaWt6l3s2C2zAPEPjaurqS9+j0ao4V98FDYrqhyDy4G2zgRn/EXBlNQVp0xcR78SxQmSLP3NjUWPg55uDGbXgftPndsmWLrFy5inTVaZUjLlESngNlibbb6LiHXGjamJIGgn0/pAXqGgBUTQwmJeKiMjtEuQUVtzXq7Hywtj9FhnEdaq3BcxFbq/QcgdkKZUzVoUFYbX0dUwTWMOQjWBoYF0bMH+Zh8xtvkAJ86vTpquxIXpXLw7p3Uf6GbsrAQH9cJgoa35rOwyugBBjPxJhslKLYfsSzYMAAbwQCMxbruZS+HJjhNLBniCVBA4i4stI0d6osKe+aY+6XG9evS3PLBOVLKbHn4RydPnlSdr35pqxfv16mTJ1asHLJjhPPwZxjDkH1TkeplG4pL5eBvhty40afjG9uoaEQuyc1aon1HuWYcC2Ml1LP4Z4nB92oDEBn1tQU3B8qdDk8Lpait6eX+COw1RZ8luWCMTiiY0ePklPg7nvu4VrlGTL4YsvfYxwjRLwgF2AFjvFFR/sDHBhavWNB09DNwIch9Y19lfp+iVbyuB8yCx3BMZl00sDAgOzZvUeWLF1SPMVwy0DQZlCvbdpE6sk5c+YQxYn/4kBhXtj9GAQ2lBBaRKP1KpCgbhtbRgYipZnLkWFjnTxxQk6fPiOrV69mzk/LAQtnItVCvUQeg1mzZsq0adMdNHsSqaAvirAUDAJ0wISwLl22zKvxFJ7V09XNwwpNkzAPRT1hA7q5cvGSfPc732UnzAcefJC50mLc9Bgz2skePnRYZsycIbPnzCnoHdgujtShY6PsQFlXW0dGx9QSzGi5UEMN0iaRy6bfBA4QHNwEUhpQT3TQGSAqDkLSoZYJW4yjpTbCcKwGia2r3kluCBISqSIHaBPrdcf69QRkWcPGWE2cF+VBUHAb/r/zeIf88Ic/IM308uXL+d65k1CBVOTKJ0hRmS9Bk43mZW2L2gS8ErpOOZZCGLvDNwGeBGlKOSNVMAyOHj5MhQsQKnsIUHEpRS4OPNSEYxzW68V7nuw8IadOn5ZVq1axe6iNYpGemB36AIrKERfYPhOb39gszS3jZdkyTdvhOdpOWxL8DKqpsQToPHr+3HlZvHQJq4ogvzBQcNilcSegrhygq++/8H25/fbbqfC0dTPusXTfcSQ4WydfvChHDh+RRYsXRU3JcB++TzkK7GmdWwrI7Y4d21kFtGTpUhqD7vW5lut6r/X+EF27dq1HWtGivbpGuVJ4UOTyyiofZv9WlLPCaO/evTTUZ0yfIePsgUVV4eTdjbOC32KtIH8nT52Su+66S2pgOBaozTdvyPTqmzt3yeuvv04mVXR6je+rfN2EtT5+7JicOXNWVq1eJU1N4539mx7NIhj50iXZvXuPLF+xXKZOmUKgH/VEpMYcY8l0mETqsrPzBPvQgEI/eSha7JTdx2xzPjIiN/oR1TwqM2fOkhkzZuj+iIZi3XglPdIKIcUQbdu6TSZPnsxoCt4vxkZl3pPtnkdGWRYPXbejfYccO3ZM3v3ud2sEiwRtOjb2TilH98tB7jGAmSHLnR0drCiDnrBRCxcbhmOH/B8EvleTbhkg+o6O48p+OBnzp71mKBEmGou9QuAsSa9Ud2zbtl2mTJnCte3p7pLjxzuIQYBMgrAOvY1SQYqbN2++hUEw5D2vvvKq9F7vlVWrVlOpQhHC4o/bB/HF2A4DYeIkhjZB6AFPipZdrALBggkVLAcjBA2UVq9ZrYc5vYl0LkV8D74PDZXAVjhn9mySERVHGqviwbNwD5TY8hUrFLBUwsrHPUC3tu/YIXesv0MacJiamuq4lZT7Cfeg/fR3vv1tWdjWJvfcc0/JEKJWLlyUo0eOypy5c+k1FzJE6EFai13KZN++fRT8FStXlDReoChgLKFdNTbWytWrpR6enyFtSo4JagOHc4Xy+sr+fXultraOHc8Y7rSQBudGTfsIjQHITcdxbPyzcscd640H52h+s51t+oqbHwfwyZNsOnb/A/ezkiMOEFVjC561bVoDAwFKHGyY6LsBhRabP8Ovb7kT9LAvp2F05NAheiGYPwqKEzVgE5pYC/IyKiagnY8fPy6rVsJAQORGS0GtN2KZ7vhVpgwXcrF96zYZP74pKh2GlGs5FfZCDgRq9wvm48zp03LhwkVZdtuyyOPJAeLcvaVKnhGYrqs0ENasWSOLliyOen249eDuMaf3dHF/LF2yhB5txH2S0ifBfT/seaSBoGzhAaoxqQZFXiCF4LVyHqaIssFQ18oKlE9Ht6mCd0xCmzaBhzdhQovMnD2Hh5ElOMs3EFTGYKygSunUyVNy7/33SjUaFpWKIFRVycH9++WVVzbJu979Lu5HGLC5T8JAgC1ZXs6W71irVWvWSH0dHCmnrXSKssA9Vy5flp07d1H20NdFW3/nXAnH7IkAmTAQOo4f52G9as1qQ7zmBF24J3NGCY2OsVFtaHf4sMybN08mT51K4zftQwfQYBawVu07trPNPQxvRCHS8EB4b8i+GtLlJNk7ffqUPPKudzH6wHB+Ygat0YU1wp7CfkL11ro7bjd7yeAznPssSBGHPeTm8uVLcuTQYVm8ZDEP9diYzF62/UHoFPBcKZM9u99k/xysbf/AgPRe62VU4fjxYzS6WiZMSE8x3DIQdDUsmx88+nvuuZsKGmU8eQ17LPLYtPiFYEA5z503j8qCXo5lUkxIIzYquid2dHbQw4Tlzc55KEMrlCsFErmiUq5evSL79u2X2bNmyezZs+kN6r5Pt9Y5JhgI+w+QOWvlqpVeEQRs4u6rV1nyuWHjRqmvL122SMG9eEm+851vy5IlS+Sue+7Jbay4pRTNCIT24oULtPDnzp8ns2bPjh9wKWFo5uBxaB/Yzw2IVEapnCTvoedymRY+5pxRIW78lDpSgwK2ZUX79uyloYjDgLOdMudajZKLIJzo6KBndfv6OwqmM2ggGHQyvElElXDAPfjgg9K6cIETQbAe1Ri9aNBM492w8XGY792zhwqQkR47JjMwKElcYw9veidjY8zVD90ckhUrVtKzcQ+QNKIkrC/W6uiRI4x61Trzx2eQPjefsRB7Cvtj/PjxNBx56FiqdPbkMOVezvmDZ506dYq9QpavWKmlpmTT0wMrt7dyxyn2x7Webnn++edl7Zq19OzRnY9VRWykZFN+ueMHChcGAgzAZcuWSfOECYyEYDzRgZ/Yv9a727p5s0yeMoWGHNJWytZoxhJZSMajQ/68vFyOHTsqXV3daqijj4rxVnPer3s0agQQRtyePbvZH2b2nLnsYlp4t+vLwkCFAQ15uv+BB5Tpr4SBAPlDL5WXXnpZHn30UZk1exZLV1XgHR3jRC4wR5BzrNXateukrr5O5S/tY/aZ6omL/397V9oUVbZldwriyAwKoiIgooATaikgMwqooFa9fh0dL6K7/0PXx+5P/bV/SpcjIoPMkwwCTgiKMoMKMiNWWULXWueem5cUS7qe+siszIgKK8jMm/fsu+dhbWltbWUmCpgpn5Nf/D7KQMiK4DnCwV/mCFvorX9agxjNz88TwA07ZYK3bzO+93EdA/TRDjt0Ju4PNI+OiflkAKJ7wZgBRtahqUWGRobk/PkLRolBZx7sBFEQ7pje8SQPQPdNvpmgg8BPr/Cc1B4bBa3PQGx8XJ52d9PhBs860o/IpgwkVJaCPU424T6egMAA9ocRANDDgyXDttZWify9JkU4CO4Sg+pBaKitl1evxyQmZh8fFpQSNiMuN8K6FqmwtREtImUN70zjxUNIl3n4JucqeE2k2ZDe2bVrtxqLpKFYYTaWvAwF4yEzszPcmeDv7ycB/gGMFJTH/rHKMGUa67CHhpnZ2LlzJx0Ru3g4WEfLxOTc7ByzHHv3RjGVr0pa6nf0tXXqDH8DA09NT7GeFRwcJDExMfSq1T4Ii4Kx3BjoCxrAI4b3GhgQsCz80sKilTJ2Qr4HvvzikgwPD1FZhIeHG0Z7OQ3MezSQBHHmmdlZGRsbo/JTGQRj+5xliZQBeEF6aeM1PDxMIxWyPcQsMTjW7fHcubYbGYT16+Xly1c8G9KAUAR2wVfU17zFEoOhLHBvnU+e0OiEMR2qxjMp4KynflAOK0tSdgcBWRGkDhHxqFIG+gEUw+mNc54Y9TN2JcAIjoyOyoelRTqb4C2NgaB6NRRsNI2RVuyI/N5MyPjYa5aCkFVTqVfVNKY29KmzmFaFja4eLIshHY8SiBpVtDH9y69o0TgAAB6vSURBVH0P+LzR1a0aQxVlUQ5CfRvKbKMXoGyXCFwG5xBy6qhHQWPQG/y3K3w3zwVaYO043lP3Zc/+QOZwremZaRkZGZWwsDD2cTCDsLTEqFsLiiqlsPhhJFuWpKenxzwTHARkdXB+5gBNI2pEkJQdG8fJ5uffSkhoiIJmZkSoeEPJlzHAaKSlcX943jDAoHdQUKB4mbDJH0u9UhUKpQ9R/eTEJEsn6Fn6hI9uWi7cy+DggPT0PJe4uDjykyrBfdodwf2+evWKThZKsQwktIOgU+sWaHpm2NC3MDsj/f0DpDkyI8wMWrMnK/wk+lFej41xOdLu8N28LTPxpe8RjXzGiXAfyAJCf4+NvZaAgAACvtmPY9VlSh51Qyf4s7e3j/g3oaGhZlCgymd2uqtsE3AQ1Er43t5eefNmXA4ePCibkU3hZl3jmVBJYg3zr8wwK/sgLIvNzsxJ5N5I2gDlLOpBVsWvkC3oUq5TxwK82Vny0rZt28XHBz1sqoSgz4bfhXOH31B2BRuNl3h/yORtC94mH+ic22Th7YK8fPVSjh07ppoUtVNoBUqCg+Dr6/s/U2hm+xO/wLyIWt5MTLBGqMNLq79prw9p4VeMpYRdAX8wBWjUgux1eBuVtl58DE9bdwDTkK4ALKQNsBIexfoQWl7DUFjaEJjG1FKH0t9HnYzlBqOMoVL1ZCvTidGNlUrJLJKhYJDMeu/vDU0YkgrFSgcJSpxAIIpyZkObBf9dp6dxIxzjgXAsGym11ItNbaAcDbtCVWeiUjQE0BRgU5DV7zO1bsA06wkDJb3GU7ZcQD8P07mBMDG7o56TTtlpVaHjBLWsR0XjVA5Ioa9TBvDjVLIRtWstB5pDSRmevYfRlMRr6xqokcLmdIlqniBPQBnAEOsuZeNjfM+ceOd9q/0NoJaGn+Y9m0tztCOnOAP3AH7TPReK7gYt7G6A2kFgfc4WZxj3qTM4HtihYNZL9fM1ltRoXmSCw5AhTneo9KhW50r+jN4WB+MF2hFfwHC4tNwoEmueN90XlTnhdAAydAYfGc3FxKMwHKBl9V2DpmofidqNQPk3soraCOKZqwyVcRfmPSh+hL6AfIF2qnfN4GGS0ij5GDoEvKS+o3d2WHojDOdFPWy1wwDU0XVzNngaTP5R6cPynNT9LjHrokpexipq6yIri23QOpF6DHtO2EOlAgIzXtFyawk8tAOrZV5NgBm87FDFMD0AI0XOUhYXoq3jAibd66GCAbuLYdWX2nCayVmzYXW5y2TVH3rRk0lzvMkWHWPaytRTBk+Zq3KMBVHgP+oljDQai7YMvazlRDsBeq8NgkOFum7XysuCCvZpailQOlA79urRG4HHso2fqvdBOxCq/8Iofxt9VJrHETShSdyajYBDNT09/aPN7SAYSsMgum7qsMrP7/lN2mn4XBpPC5ViRmu0sDqvTH9PycOnPXuLrTQMpyF5hqe+ul8zmO7/8R3d0EYlsUL9baU7VkpL3Z9p6Fe4Qf1dk4amQv74qo56xvyuA82tn3O8vr6F1dDcvI6hQOwCu/xM1ijJHiNYe6Y+P/JpdVbNe3SgxUqfWUZSa6/LKp+vlQ7aMbFSXtNg5Wdsf76r5j1DRlSTl3p97lzKp1KG3uowr/SbVp5wlKfP/Y7j81Vu2MftuI7X0bzuKLvWzznyrjb8n+p9+ZQWMGXxUyl/B6KQNz8aObZyqVUi7L9qyq8lC+BI7y/BE6uVw9/7rZX41vFeV6NfPsXDVppbZf2P2o7PytQqZXclPWHnOZUV02PS9gBYmHExHQQfH58/fQZhtcrL/Tk3BdwUcFPATQE3BVyZAnAQZmZmVAbB7SC48qN2n81NATcF3BRwU8BNgdVTwHQQamtr/yMgIMCdQVg97dyfXDnj6KbLt6aAdUTxW//2t/i9z+X7P/f+t7jHtfwbbvqs5aezpu8NDsLExMSPNld0EFBLIQCMpVavG0LwVPC+aiq0v1YC3CHYizGWZb0WGnLYiGJcCzWcz4EJrWlucLg5NA9ZGwBxTit9QBdiPRi46roL2PGMuiHQkTacA7egOrKBcJX1Umego94Kp3nGkT7kHwsKmuP52RFvGad15C/zfTYbrWPDmyvRbxn/GfJn5SFH+eP5LVgd5C9jigZ0/JR8ah3gSrIL+bDK10rnt9IHn7fqRt3IZsoZatQAEtLw2IbuNBuxjXFbV+I/LrOztKk7yhdAiKyoNZ+zLSu9b/XdMNXzexMj/wid57IOApQHHgjQ2LDaGIyMrYwA4tGAROiIBbQoxnQwLghcgaBtwcs26WG2GTCdGBPcHhIiW7aq2XlcAwhtGD8C2BHGYfZERBJu1BUUDRQroFAx9jQ5McURP6AjBhO1S43HYJ4dYzPAFtiyZTPR4YAeZj0/Orxnp6dlaHCQQD5eGzeoRUvr1snc3LwM9PehxiVBgYHEkMC8tivQD8oXI3oYE8W4KOiD82EMkZ3rgJt9947IhG8m3rAZCPRRo4OKvwCPPTAwyOVXGKEFf2719jbf5/Vf9Mr823kJCAhU9DVAdP4RyuRL/ibOj3Njjh+ji0APxBgdVoAT08FjnbxbeEdMi5npGdIHc+6EPTamQIAECvpr+gEnAvRbxp+enpxBn5iY4OjcaqCCv+Q5v9a1CAA1MSH9ff2ysPCWW2mB8grAM0U/D5memuJ49ruFtxxvi4iMVEh+mJKyrZOpyUn1/XcLxHjZtXOXkl8j4AICJYCYgBwL/I3w8D3kX/C3M7/0qClAwWA7MCYJvQ75wrg75dNmI8/09/dzORhGagFcZ+68WFqSl6OjMjIyQn0J7AHQB6OwuoEbY6hAUMSUCcaGMVaqpqZ+v/n8W9LWJR0EznwS/rhFnj17ZsAELxJOEqAwAAvCZ+53dBCuF7sQAFdr87BJyunTEhqm4GrhQWL2trmxSZ72PJPcnFyF9Lf4gQuWsHOgt6+PQgEm2bp5C+EqAx02Yn3LB/olfgtKYmZqWurr6mRyaopztjgf5rETE5MI4APj1tLUTAQuGL252RkC4aSmpysngUbOJm9n56S2tk76+/vkX/72N/EB3rgIlVdNdbXMzs7xbwBBCQwMksSkRAXAs4plSl/irF/jGkr5TktdbQ2dH5wPYC1wNpOTkmXHzjCCVjXU1RMLAzsoYOyhhFNSU0k/OKSNDQ3M2GA2H0YSRjAV/BUUTKeirqaWPI1566mpSYI4AdSKSt6JMzG4fxgn8B/o5+3tQ2cVRut0aors2LmTGwdBX2A5+Hh7y9T0tISGhBLczNvXV0aGR/g+gKB8fdhoRcyCpOQkhTe/uMiNo3AOiouLyQaXv7/MkUVnpp3OHADQqramhk48nCKMr8OJTElJEV9/P8JL11TXcBfMxg0biUsA7IMjCQkmTHNrSwtpBphr4ETAiU9MThJ//wDp6noiQJIE/Dj0JBBeI/ZEyKnERP7NmWkI5/T5s2eEL8dWUMjf+JtxCQ0JIfgb6DnY10/5hEHH+RHsADzs4JFDzLQ8fvBQHj56KFu2eFMP4vv7Y/bLdycVnPL9jvvy4OED2bplCwOmn3/5RU6dOikRUVFrKkBySQcBinh0eFhKbhdzaUvCieMUlLq6Okayly5d5kO4du0aN1glJZ+mgJSVlom391bJys6mooARAwJcV1c3I5aLFy/Kzt0A6FhiZqK0pESOHD0qR44clcmpSbl9q0jC9+zm9Zw5CgZGeNeTJ1x6A8jfPZGRhCstoSK1SX7+BUa2FRUVkpSUKLFxcfSEQQ+g12GvOGg00Ncnra33pK+/XzZu8JJ//bd/Fx9fHyqP+tpaef78hZzNOUuwlKGhIdIfQoYtmivuVvga1vwrXBMKBs4j4F3PnDnD8wFIpvh2sWzbFizZZ85Ie0eHdLS1S3pGOhEQATVdW1sjSYlJciAulrTGd/BZAEiBb4GwSITK5CSpr28gbO+Zs2e4GOvB/Q65d69NsrKymKkAsMrnln99haN/kUtC4QKaubPzsWRlZcvO3bsIzQuExOCgYMnLy5OHDx/K3buNkpGRSax8YMpXVVbKiRPHGQTcuXOHmcG8vFw6VDCIJSXFsm/fPvnu1ClGhaAp5Pvps2cSsWePXP7hBwJQObNx0w+gqqKSoGVnz56l445Iv6ysVA4dPsxFTOXl5cxe5Z0/J0FBwdLWdk86Hz/m50EvoKEiSj6bk0MHt7Ozk/Q9dSqROrOwsJAbW9PS0oky29X5ROrr6yQ1NVVigGBpAdv5IkzxjS4C2QXo1a3CW8z6ZWZl0UnCrpiamhoinO7eE05dDx2flZ0pmzZu5v6Kvv4+IlDi70W3ipixgcMEOrbea6VTgPehA2/cuCGBAYGSmZXJwOt2URGzhucvXFgVFP43Igczm2YPgr+/v0s0KYLQMO4QCqCIYRscQD8ARwujV1BQwMgYCjkv7xwjEtR+GurqqNQLLl0Sfz8/aW9rJ7QsYFoRkeBhAgoYr5GhYamoKKdHvj82lp+7dbNQQsN2SGpamjlT+q0e5Jf8HQ2pCxQ27B6AwsZ/UDpQqhcvXZb7DzqYfssvyFcw1CJUIEjn5uTkMstyr7lZZufnmW1AGeav//xX8fXzowAW3rzJxS5ncs6as9c3r18njPCFgny1PdNJo2DUFQcHBoiCGBEVafa6FBcV0TBB6SpnSyTv3Dk6o8hgFd0qZLSclZ0l3U+6yLe7wsNZB0U56/q16xTYlNQUKSq6zYguNT2N10EZrLDwFpEyT546SZRCZ31BflFaAC+A/3SPQFFhobx797NcyL/A7BP+H/TzWO/JjFNpcTE/m56RycwWIuM9kRFqH8iHD1J4s5CpXkAPY88IoJKBRzTxZoLfA9+5goMA5/xFz3NGvkCURMocGaqrV67SGcVuFfASSq6Z2Vl05vE+jFR09D4u78JOBmS0toUAORT6dJI7VoCOGhcXKz0vXsjOsDAJCg7m+9jBcuWn/5VjCcflsBM7+Mgs//LuHVfWA0ExcFsw5Q8ZvMIbN+T48ROybfs2uXb1qhw7fpzBIbIICEjhwMKBggyC/1CS8PP3J6jTyOCw3Cy8SQcqau9eGR0ZoeOFbBZ2JpSU3GbJjPoAqJdrRPdB30xOTqomRVdxEKAYrYAfbIRbXKTXjJTipcuXieP/6MFDKbh4Ubx9fcjkSCshMkNUi34DpNnRc4BIpKqyis4ABA4RBry+qvIKmZufk4iISEbAiPgyMjOZRQBUrTO/NFIgoXA9PQXrrOE1o9aILY2VlRWMEmDsiOjFhTzNrGmeu3BBNm7aIG/nF9ibgcikublFfvinv/D7cBCw8RGpy5y8XCplZHiggAA5+v1fvv8I0cvZaKnR8ZDKxvkQwRYVFTEDAPz5mzducPtnekaGMmCLi1JWVsZ+hYKLBYTTJZobUuFeXlyIc6e0jNmZvdF75cpPV3ithOPH6Axgc11pSTHplp6ZsWznu7PRDverEQNxftAPBggGPiJiD1fpgn9Q+koD/YyeA2SlAAWdey7PNPTgTb3jAkuwjh1L4FIhlLSgmNHbUFdbJ+Pj46az6woZBI1sSchoLy/p7uqiUwUDFRIaKtevX+dCK+yEQMQLxxUOApwKZK3YPGcgKIJ+7W1t0tR4lyWw2Pg4hUhqGDG8j0zMvXv3JC8375Nryp2JDxX/KZREwBUj24csACJ86D3QCtkr7BaBnM5MT8v1a9eYoTqVlCxLaJg1EC49bB7S2FAvT58+k/Pnz7PPTb/Qp4BFYVjYhOwhFpOZ+y/WAMFMB6G6utolxxxZj/2wyG13WJmanJzMNHj5nTsy0D8ol76/xN3iYIjhwSGpqqqUjPRMCd2pFoigqQTZAjgXqP8iosPfoVz0Q0ckNzc/z9obBBDOhSsoGfAnnANEcg31dTI4OCQ5OTkSsiNEiouKmcHOzM4mvB069tvutcmjh48kPz9f/AIDaPTw/Qcd96W5pVl++OEHZhCA9V1dXU18/uSk09xFgb0K1dVV9KrhwKHZzJnLNNpJxfnRj1BWWsrzYEseFCoiEKzuTcvMILQtuqEryytkYnJC8vML1CY4GDdPTxqvyooK7tBAxgVjM1evXJH4+DguraGy/vBB7pSV8dpwUgnPvIaanf6QrjPw6lHeQvYKDnhOXh6zADg/5A4GC4oY/IeehfHxN8pBMKIw0A8OfmVFpWzcuIEpYyzpAgQuFystLkltdQ0/k3/xoss0eVr579XLl1JZWSm+3j5yNjeH/RhwtuBsYhugdhCQgUHDHDYRAvMXTgL0IhY4NTY2yp49EexB0FkWTomt95S+5y+kqqqKTaKo0ePl/LwHEqgpIywnq6mqZikLPVYvnr+QivJyrsRGYyfkD449HITIyAhzSZ2dfl3S0Nggh+IPSsLx4wq6HFMm62zS0d7B/+B0pKenS3SM44rtPyQ5X+xLZonBFR0EKOe3c/PS1HSXO+wTEhIkLl5tUUM6fKB/QC5dtjsIyAJUV1ZKZmaWhOwIVZjunp7sRoWCPn06hfUnNJU8eviAmw6RcorZv4+d1LV19dwnnn3mLLeaObuTgLMj2q+vq5eh4SFJTEyUfTExFH5Es9Ag2dnZTNN62NZJa2uL9PX2y7nz58wMAK7x8P4DaWluZgbBx9eX30dGAk0+6F3AgpdNmzZyiRIa7uBgbNi8yakbFSGhUKTYbolSFHgJxgmLh6Cgb1y7zt6EtIx0c7ys4k45m8mQ1eL2QhGWrkB/GDc0iAYEBbLBsfD6DTkQe0AOHzkqv2LnAzIQJaWMiJFB0LCpX0xT/AMupJyrKRonOAnHT5xgtzcMGrJNdBCMch4chLraWjoISNPCQYCco1eouqpKvNZvYL8H6Kfr47pbHZH169djUnDpIqNtZ5dbPirDuUJwA8cb3fepaelMj4MnbxUWyonvvpP9sQeUg/Bbk1zx7dtswAOf6t0b2AIL/Yn18smnUxgEqb0zyngi64reLqy6B9+5gmOvM1hwELq6OqWhvoETNCkpqbJ56xauSYfDlZV9RiJQwqKDMMuyDZasnUpKNCDjsZL+kbS0tEj47t3MfKGcCNqCfhy7/fUDG+ERRA0ODbLnBhsn10oPxzIHwZVKDGBerF1Gp/jA0KAkJyXRuCHli36EBw/uG00j58UXdSJ6yl3S0tIsObm5EoBOZ4uDUF1VLcmnk5lBQDq8vKyMu7QvGZ3PUFAd7e3sfL2QX0BBXCsP+Y/odl1WgPJ8MzHJZkSMMcL7RWxRU13F8587fx5hBiO4xvp6rq9G2UB3g8NIagfhezgIxhgkJ0TevZNXr16Tnig9NDTUk2a4JhpNnVlR49yvX75iZAWFkJGZwcwSlCv7DQpviZ+/n1LGopZ9ldy+zZEo1NixuKX7SSf5CbVQKBdEvuBf0A0KHo11J06e5N8W5ufZGLVjxw5Gec7uIEBG4ZjX19fTSU9NS2XzHJovQU/QCtNDoN+vKDH8NuFw504ZaXM2N5eOEprwoMhZikjPIL3BX+aOBiw/sq2T2upqeTX2mr1JcCycme+smQP0C6E0iu19mK5Cs6uOdlHigoOJOjp4j41yt27RAUNmAbrv8aNHLA1im+vJU4l0WvWmWmSserq7peXePdkbtVcSjiUwKHBmnaf1JPoQsKSMPWtNTTwfZEpt9EX/2ZCUlJTK6ZTTZsA0Mf5GlW0SjpKm2JD45HGnPHj0QOJi4yQ+Pl7WGyPI2OaIwAsjp7A7cEpfjb7k93FNrHDWa83/iO7+kt9ZVmJwFQcBD/jD+/dMHQ6NDEtaWppER0dTkWrvd7C/n2UDKN4DcXHyy8/vmMZEBIcU24aNG1WJARMRI6NSU1PNETX0IEB4MCI0+nJULhaoHga8mhobpfNxJyNAjBI5a4pcd/LCuCHSR+cuRz+xApibJIUjoh0dHXLhQr5sDw1hcyKmRrBCOSU9zdzeiBQvBK3pbpOZQQCtUFNH6v3wkcOMOoClcOXKT+z8hTJzZkWjmjxfM0sFRwGTBYgKoIT1EiGkLF+PvSb9YLhejoxy3C46eq8kJSdzlTAi37CwnTSOcA600sC/cFCRWkcPCAxl7281zNLSUklKTGQJDVmFFTaAf0nd8dWuBfphagFlQPBGZkam+AcGqDW5xpx4Y129DI+MyPkL51m2QlMyGl/RhIcpIjSJlleUi7+fv2RmZohfQABruzBs2gHgpj6bjenj1+Njkl+A3g/ndxBAv6GBQeqsEI5+nqYxgiOOhYSLrKHfZokQ2RboOtALWdLjJ75j2YFlweZm2R8To8oKXhtM5wx81dHWJm3t7eynOXHiBBtFeX1jC+dXY45vcGHwxJPOTrl79y57CpJTUsgXakutjbwGBwv9B9BV+JumF6aKILP1dbUcsT958qQcPHyYDR3oS7N5qG3BjfUNcvjoETYs4vsITlnezsxiKcPtIHzFBw2j3vP0mRQW3uSMPjyyDRhfWlpiqhYPBaN8paUlTNcePHSIaV880ISjCWzC0cZdOQgjqkkxNUWNOS4u0sDV1tQyYoNRm5ubZY/D7t3hFCj7+tGveNCvdGkoGHR4I/qKiopibREvRLfIAERGRXIyAWN3EJz9+2OorAFKk56mxiK1gQf9rA4CRq7ggDzt6mJ0GBsbJ4FBgQS8mZ+dkxRGikFO61xp5MPKO+Vyr71NYqL3SRimZLiqdVGCgoMkMkp1MaM5Do2KYTvDpLurm4A2iH4xG40acc/zHomPi5fgbcFsQkQpJyQkhD0bz3vQUFtP8JXtIdv5fTw3OCMbNinn1hlfmn6I6puamhihASAKZT2cCfSCvMG5QtMhOu2R5oU8okfh7Nkc8fb2prPQ/bRbDhw4wKY8jSQYtmMHp5Yg37rEgOwg5tQLCi7Kei/nHnOEbAGz5MbVazIwOCgJCUeJW4BGVtvSEktcADzD2F5jY4NERe2VwMAAjjFCZ+Xm5qoR8CtX2Q+DyNfPz5+ZQ7zCd4dzxTKaRN8uLMjBuDjx9vVmnxf6FwA2BTArZ+U/jcEBBwCTCwdiYzkmqp1tGG/QExgRz5/3cKoDIHvItiBDiLFwBAcIdoBuevDgQU4jIWDF5/B9BA3oScJzAn0x7fTo0UOCWSEYw+fXCv2WZRD8/PxcZsyx9/kLgnmY+7INqFXvrVvpEICJJ8bH5eGjRzI7PUPlGhIawugLqSC9dxuNTLNTU9Ld3U2PEZGIHkGBUkLkBm8Pggli4vvw1q2Qr86kqLWCRlkAKIob2CynToDoF6UAeMSYDUZ9EzU2MLqHhycVNRwKZHB0Ghd0HR0eYUMiGnTQJY0XUsEwakArw2c3bd5EY4gOX2fOHmiQrvvt7fJy9KVq6CIBFUIa+g7iDx0ivw0NDpF+qP8iJX7gQCxn/jFy1trayn8R3SFjhUsAcAVNUciG4Vponurt7eNI6eaNmyQ2Pp6lLWfNXDE9bmT/2ts7ZAwIp17rlXJeWuI5Q0N3SPzBeJYCIHugATIzALSJ3hfNiSKAKrU0txDbBKUqvS4a2QOASeE/7SDgN1FHZ6Bw+PAy6G9nklt9rzr7h4wdHE6WTAg/vUQ+3BsVJdH70Jj4KycbgGcCXsLMP/gPOhCgRxjxXlhYkPXrPZl5hT6Es49yA1Ltjx93EkERpSCVFUO2dT3LFnCInZUHFQLlpLS1trJ5GJ49zkbehME/dJCj7mjcxnTW0NAg+RNBTVx8HANSlHba29vpgCrUXgQHmCYBfWJJH0zlINsMoDPQL8A/gPgn6NFaS7SDTZuamvrRhiZFV3EQDGum9Ar2BKhtCRAR/ouHpvcwqAYdGHib6nzmdz4ffemHj7Ta+/e/ctYVxkBHKs6oXKz3zCYlwymgsedCIJLPHEHTcNagAQRL129X6mDWTU/6N/QYKpwLKHB06APbfC0Jx9/1DKk0lVI2z6zHb6k0bOzbAO10Myz6NvT5l0UQlmsgSsMz0PwH55S9MuvXOz2C4jL+gwzaoJwxa8fCAvmPe1EM+UX/AIwUUE2R4ob8EeYXHzXk3s676jlAySMCtr5ccZeRlkHoMkNsKbw4u5Y9/Av+0aVUGHtFPzXeR8OmZh35/4p+arphuW61U5OTIc7+IsspG6BEzyLDmvc4Bil0Tqm/vLzsut8YD8Xftfwr8tnpD32JzMH79z/z78jEan26lsi3zEHw9fV1iQyCycjGohtHgus6sOPnrH9frkHsKzmsxk8Lmv7sJ7+/lp74Ku/F8WzmGS0O1GrPrz/nmDazfp8mgErdNV6fpJ/hOKzEo1QmhjOgcQBWy7tKma0tHPe/50n+EfpZz78a+un701kzpx/NsxB8NedfLn+GUWQsoJyIlV7WBs9Pve/sdPzc+a00sPLOSn9frfyuVdmFgzA9Pa0yCK7kIPw9ysn9XTcF3BRwU8BNATcF/uwUcDsIf3YOcJ/fTQE3BdwUcFPATYEVKGA6CJWVlf8ZERHx3+gEdr/cFHBTwE0BNwXcFHBT4M9NATSl9/b2/petsrLyuL+/f5rbQfhzM4T79G4KuCngpoCbAm4KgAJwECYnJ6v/DyD3Wa9T4RILAAAAAElFTkSuQmCC"/>
          <p:cNvSpPr>
            <a:spLocks noChangeAspect="1" noChangeArrowheads="1"/>
          </p:cNvSpPr>
          <p:nvPr/>
        </p:nvSpPr>
        <p:spPr bwMode="auto">
          <a:xfrm>
            <a:off x="133350" y="-1173163"/>
            <a:ext cx="3714750" cy="29241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653" y="3814655"/>
            <a:ext cx="7739743" cy="2785343"/>
          </a:xfrm>
          <a:prstGeom prst="rect">
            <a:avLst/>
          </a:prstGeom>
        </p:spPr>
      </p:pic>
    </p:spTree>
    <p:extLst>
      <p:ext uri="{BB962C8B-B14F-4D97-AF65-F5344CB8AC3E}">
        <p14:creationId xmlns:p14="http://schemas.microsoft.com/office/powerpoint/2010/main" val="142939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 y="38963"/>
            <a:ext cx="12192000" cy="838201"/>
          </a:xfrm>
        </p:spPr>
        <p:txBody>
          <a:bodyPr>
            <a:normAutofit/>
          </a:bodyPr>
          <a:lstStyle/>
          <a:p>
            <a:pPr algn="ctr"/>
            <a:r>
              <a:rPr lang="en-US" sz="3200"/>
              <a:t> </a:t>
            </a:r>
            <a:r>
              <a:rPr lang="en-US" sz="3200">
                <a:latin typeface="Times New Roman" panose="02020603050405020304" pitchFamily="18" charset="0"/>
                <a:cs typeface="Times New Roman" panose="02020603050405020304" pitchFamily="18" charset="0"/>
              </a:rPr>
              <a:t>Sự phát triển của từng loại Chatbot AI hiện nay</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51733" y="1002220"/>
            <a:ext cx="4484915" cy="584775"/>
          </a:xfrm>
          <a:prstGeom prst="rect">
            <a:avLst/>
          </a:prstGeom>
          <a:noFill/>
        </p:spPr>
        <p:txBody>
          <a:bodyPr wrap="square" rtlCol="0">
            <a:spAutoFit/>
          </a:bodyPr>
          <a:lstStyle/>
          <a:p>
            <a:pPr algn="ctr"/>
            <a:r>
              <a:rPr lang="en-US" sz="3200" b="1">
                <a:solidFill>
                  <a:schemeClr val="accent1">
                    <a:lumMod val="40000"/>
                    <a:lumOff val="60000"/>
                  </a:schemeClr>
                </a:solidFill>
              </a:rPr>
              <a:t>Grok (xAI – Elon Musk)</a:t>
            </a:r>
            <a:endParaRPr lang="en-US" sz="3200">
              <a:solidFill>
                <a:schemeClr val="accent1">
                  <a:lumMod val="40000"/>
                  <a:lumOff val="60000"/>
                </a:schemeClr>
              </a:solidFill>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526" y="3240960"/>
            <a:ext cx="7738946" cy="3416318"/>
          </a:xfrm>
          <a:prstGeom prst="rect">
            <a:avLst/>
          </a:prstGeom>
        </p:spPr>
      </p:pic>
      <p:sp>
        <p:nvSpPr>
          <p:cNvPr id="4" name="Rectangle 2"/>
          <p:cNvSpPr>
            <a:spLocks noChangeArrowheads="1"/>
          </p:cNvSpPr>
          <p:nvPr/>
        </p:nvSpPr>
        <p:spPr bwMode="auto">
          <a:xfrm>
            <a:off x="0" y="1586995"/>
            <a:ext cx="1219200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Grok lần đầu được giới thiệu vào khoảng tháng 11 2023 như một chatbot thử nghiệm trên nền tảng X (trước là Twitter). Sau đó, xAI lần lượt phát hành các phiên bản của Grok:</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Grok 2 được nhắc tới là phiên bản tiếp theo nâng cấp, ra khoảng giữa năm 2024.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Grok 3 được chính thức phát hành khoảng tháng 2 2025.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Grok 4 được tung ra vào khoảng giữa năm 2025 với các nâng cấp lớn về khả năng suy luận.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0456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 y="38963"/>
            <a:ext cx="12192000" cy="838201"/>
          </a:xfrm>
        </p:spPr>
        <p:txBody>
          <a:bodyPr>
            <a:normAutofit/>
          </a:bodyPr>
          <a:lstStyle/>
          <a:p>
            <a:pPr algn="ctr"/>
            <a:r>
              <a:rPr lang="en-US" sz="3200"/>
              <a:t> </a:t>
            </a:r>
            <a:r>
              <a:rPr lang="en-US" sz="3200">
                <a:latin typeface="Times New Roman" panose="02020603050405020304" pitchFamily="18" charset="0"/>
                <a:cs typeface="Times New Roman" panose="02020603050405020304" pitchFamily="18" charset="0"/>
              </a:rPr>
              <a:t>Sự phát triển của từng loại Chatbot AI hiện nay</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49625" y="1002220"/>
            <a:ext cx="3856664" cy="1077218"/>
          </a:xfrm>
          <a:prstGeom prst="rect">
            <a:avLst/>
          </a:prstGeom>
          <a:noFill/>
        </p:spPr>
        <p:txBody>
          <a:bodyPr wrap="square" rtlCol="0">
            <a:spAutoFit/>
          </a:bodyPr>
          <a:lstStyle/>
          <a:p>
            <a:pPr algn="ctr"/>
            <a:r>
              <a:rPr lang="en-US" sz="3200">
                <a:solidFill>
                  <a:schemeClr val="accent1">
                    <a:lumMod val="40000"/>
                    <a:lumOff val="60000"/>
                  </a:schemeClr>
                </a:solidFill>
                <a:latin typeface="Times New Roman" panose="02020603050405020304" pitchFamily="18" charset="0"/>
                <a:cs typeface="Times New Roman" panose="02020603050405020304" pitchFamily="18" charset="0"/>
              </a:rPr>
              <a:t>DeepSeek (China)</a:t>
            </a:r>
          </a:p>
          <a:p>
            <a:pPr algn="ctr"/>
            <a:endParaRPr lang="en-US" sz="320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2" y="1625782"/>
            <a:ext cx="121920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DeepSeek-LLM (2023): mô hình ngôn ngữ đầu tiên của DeepSeek, đặt nền tảng cho dòng mô hình AI mở của Trung Quốc.</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DeepSeek-Coder (2024): phiên bản chuyên cho lập trình, tối ưu khả năng sinh và hiểu mã nguồn.</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DeepSeek-V2 (2024): cải thiện hiệu năng và chi phí huấn luyện, công bố mở trọng số (open-weight).</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DeepSeek-V3 (2024): dùng kiến trúc Mixture-of-Experts (MoE) với 671 tỷ tham số, nâng cao khả năng hiểu và suy luận.</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DeepSeek-R1 (2025): tập trung vào lý luận và suy luận nâng cao, huấn luyện bằng reinforcement learning quy mô lớn</a:t>
            </a:r>
            <a:endPar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33" y="3240960"/>
            <a:ext cx="8329129" cy="3401887"/>
          </a:xfrm>
          <a:prstGeom prst="rect">
            <a:avLst/>
          </a:prstGeom>
        </p:spPr>
      </p:pic>
    </p:spTree>
    <p:extLst>
      <p:ext uri="{BB962C8B-B14F-4D97-AF65-F5344CB8AC3E}">
        <p14:creationId xmlns:p14="http://schemas.microsoft.com/office/powerpoint/2010/main" val="142775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 y="38963"/>
            <a:ext cx="12192000" cy="838201"/>
          </a:xfrm>
        </p:spPr>
        <p:txBody>
          <a:bodyPr>
            <a:normAutofit/>
          </a:bodyPr>
          <a:lstStyle/>
          <a:p>
            <a:pPr algn="ctr"/>
            <a:r>
              <a:rPr lang="en-US" sz="3200"/>
              <a:t> </a:t>
            </a:r>
            <a:r>
              <a:rPr lang="en-US" sz="3200">
                <a:latin typeface="Times New Roman" panose="02020603050405020304" pitchFamily="18" charset="0"/>
                <a:cs typeface="Times New Roman" panose="02020603050405020304" pitchFamily="18" charset="0"/>
              </a:rPr>
              <a:t>Sự phát triển của từng loại Chatbot AI hiện nay</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49625" y="1002220"/>
            <a:ext cx="5338484" cy="584775"/>
          </a:xfrm>
          <a:prstGeom prst="rect">
            <a:avLst/>
          </a:prstGeom>
          <a:noFill/>
        </p:spPr>
        <p:txBody>
          <a:bodyPr wrap="square" rtlCol="0">
            <a:spAutoFit/>
          </a:bodyPr>
          <a:lstStyle/>
          <a:p>
            <a:pPr algn="ctr"/>
            <a:r>
              <a:rPr lang="en-US" sz="3200">
                <a:solidFill>
                  <a:schemeClr val="accent1">
                    <a:lumMod val="40000"/>
                    <a:lumOff val="60000"/>
                  </a:schemeClr>
                </a:solidFill>
                <a:latin typeface="Times New Roman" panose="02020603050405020304" pitchFamily="18" charset="0"/>
                <a:cs typeface="Times New Roman" panose="02020603050405020304" pitchFamily="18" charset="0"/>
              </a:rPr>
              <a:t>Gemini (Google DeepMind)</a:t>
            </a:r>
          </a:p>
        </p:txBody>
      </p:sp>
      <p:sp>
        <p:nvSpPr>
          <p:cNvPr id="4" name="Rectangle 2"/>
          <p:cNvSpPr>
            <a:spLocks noChangeArrowheads="1"/>
          </p:cNvSpPr>
          <p:nvPr/>
        </p:nvSpPr>
        <p:spPr bwMode="auto">
          <a:xfrm>
            <a:off x="-2" y="1586995"/>
            <a:ext cx="1219200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Gemini 1.0 (2023): ra mắt tháng 12/2023, là dòng mô hình ngôn ngữ đa phương thức đầu tiên của Google DeepMind, gồm ba phiên bản: Ultra, Pro, và Nano.</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Gemini 1.5 (2024): công bố tháng 2/2024, nâng cấp khả năng hiểu ngữ cảnh với context window rất lớn, xử lý văn bản, hình ảnh, âm thanh và video hiệu quả hơn.</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Gemini 2.0 (2024): ra mắt cuối năm 2024, hướng đến kỷ nguyên “AI tác vụ chủ động (agentic AI)”, có khả năng lập kế hoạch, gọi công cụ, và tạo nội dung đa phương tiện.</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Gemini 2.5 (2025): phát hành giữa năm 2025, tối ưu hiệu suất và chi phí, gồm các biến thể Pro, Flash, và Flash-Lite, phục vụ nhiều mức độ ứng dụng khác nhau.</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2080" y="3895319"/>
            <a:ext cx="4867836" cy="2855105"/>
          </a:xfrm>
          <a:prstGeom prst="rect">
            <a:avLst/>
          </a:prstGeom>
        </p:spPr>
      </p:pic>
    </p:spTree>
    <p:extLst>
      <p:ext uri="{BB962C8B-B14F-4D97-AF65-F5344CB8AC3E}">
        <p14:creationId xmlns:p14="http://schemas.microsoft.com/office/powerpoint/2010/main" val="3808878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288337" y="-12638"/>
            <a:ext cx="9633963" cy="1075504"/>
          </a:xfrm>
        </p:spPr>
        <p:txBody>
          <a:bodyPr>
            <a:normAutofit/>
          </a:bodyPr>
          <a:lstStyle/>
          <a:p>
            <a:r>
              <a:rPr lang="vi-VN"/>
              <a:t>So sánh ưu điểm và nhược điểm</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aphicFrame>
        <p:nvGraphicFramePr>
          <p:cNvPr id="9" name="Table 8"/>
          <p:cNvGraphicFramePr>
            <a:graphicFrameLocks noGrp="1"/>
          </p:cNvGraphicFramePr>
          <p:nvPr>
            <p:extLst>
              <p:ext uri="{D42A27DB-BD31-4B8C-83A1-F6EECF244321}">
                <p14:modId xmlns:p14="http://schemas.microsoft.com/office/powerpoint/2010/main" val="3501250633"/>
              </p:ext>
            </p:extLst>
          </p:nvPr>
        </p:nvGraphicFramePr>
        <p:xfrm>
          <a:off x="305343" y="1181342"/>
          <a:ext cx="11630633" cy="5475750"/>
        </p:xfrm>
        <a:graphic>
          <a:graphicData uri="http://schemas.openxmlformats.org/drawingml/2006/table">
            <a:tbl>
              <a:tblPr>
                <a:tableStyleId>{5940675A-B579-460E-94D1-54222C63F5DA}</a:tableStyleId>
              </a:tblPr>
              <a:tblGrid>
                <a:gridCol w="2567034">
                  <a:extLst>
                    <a:ext uri="{9D8B030D-6E8A-4147-A177-3AD203B41FA5}">
                      <a16:colId xmlns:a16="http://schemas.microsoft.com/office/drawing/2014/main" val="20000"/>
                    </a:ext>
                  </a:extLst>
                </a:gridCol>
                <a:gridCol w="4897106">
                  <a:extLst>
                    <a:ext uri="{9D8B030D-6E8A-4147-A177-3AD203B41FA5}">
                      <a16:colId xmlns:a16="http://schemas.microsoft.com/office/drawing/2014/main" val="20001"/>
                    </a:ext>
                  </a:extLst>
                </a:gridCol>
                <a:gridCol w="4166493">
                  <a:extLst>
                    <a:ext uri="{9D8B030D-6E8A-4147-A177-3AD203B41FA5}">
                      <a16:colId xmlns:a16="http://schemas.microsoft.com/office/drawing/2014/main" val="20002"/>
                    </a:ext>
                  </a:extLst>
                </a:gridCol>
              </a:tblGrid>
              <a:tr h="204645">
                <a:tc>
                  <a:txBody>
                    <a:bodyPr/>
                    <a:lstStyle/>
                    <a:p>
                      <a:pPr algn="ctr" rtl="0" fontAlgn="t">
                        <a:spcBef>
                          <a:spcPts val="1200"/>
                        </a:spcBef>
                        <a:spcAft>
                          <a:spcPts val="0"/>
                        </a:spcAft>
                      </a:pPr>
                      <a:r>
                        <a:rPr lang="en-US" sz="1800" b="1"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Chatbot</a:t>
                      </a:r>
                      <a:endParaRPr lang="en-US" sz="1800" b="1">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ctr" rtl="0" fontAlgn="t">
                        <a:spcBef>
                          <a:spcPts val="1200"/>
                        </a:spcBef>
                        <a:spcAft>
                          <a:spcPts val="0"/>
                        </a:spcAft>
                      </a:pPr>
                      <a:r>
                        <a:rPr lang="vi-VN" sz="1800" b="1"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Ưu điểm</a:t>
                      </a:r>
                      <a:endParaRPr lang="vi-VN" sz="1800" b="1">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ctr" rtl="0" fontAlgn="t">
                        <a:spcBef>
                          <a:spcPts val="1200"/>
                        </a:spcBef>
                        <a:spcAft>
                          <a:spcPts val="0"/>
                        </a:spcAft>
                      </a:pPr>
                      <a:r>
                        <a:rPr lang="vi-VN" sz="1800" b="1"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Nhược</a:t>
                      </a: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lang="vi-VN" sz="1800" b="1"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điểm</a:t>
                      </a:r>
                      <a:endParaRPr lang="vi-VN" sz="1800" b="1">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0"/>
                  </a:ext>
                </a:extLst>
              </a:tr>
              <a:tr h="1147847">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ChatGPT (OpenAI)</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Trả lời chính xác, dễ dùng.</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Ổn định, hỗ trợ nhiều ngôn ngữ.</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Có thể xử lý hình ảnh, giọng nói.</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Bảo mật tốt (bản doanh nghiệp).</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Bản miễn phí giới hạn.</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Trả phí cao.</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Kiểm duyệt chặt, đôi khi từ chối trả lời.</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1"/>
                  </a:ext>
                </a:extLst>
              </a:tr>
              <a:tr h="1029957">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Grok (xAI)</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Cập nhật tin tức thời gian thực từ X.</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Phong cách trả lời hài hước, gần gũi.</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Có xử lý hình ảnh.</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Phụ thuộc vào nền tảng X.</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Độ chính xác chưa cao.</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Tính năng mạnh chỉ có ở bản trả phí.</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2"/>
                  </a:ext>
                </a:extLst>
              </a:tr>
              <a:tr h="1120162">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DeepSeek</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Tốc độ nhanh, chi phí thấp.</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Xử lý văn bản dài, hỗ trợ tài liệu.</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Có bản miễn phí mạnh.</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Gặp vấn đề về bảo mật dữ liệu.</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Thiếu minh bạch thông tin.</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Bị hạn chế tại nhiều quốc gia.</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3"/>
                  </a:ext>
                </a:extLst>
              </a:tr>
              <a:tr h="1029957">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Gemini (Google)</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Tích hợp sâu với Google (Docs, Drive, Search).</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Tìm kiếm thông minh, đa phương thức.</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Phù hợp học tập, nghiên cứu.</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Một số tính năng chưa mở toàn cầu.</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Phụ thuộc dữ liệu Google.</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Hỗ trợ tiếng Việt chưa mạnh.</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1382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5"/>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pic>
        <p:nvPicPr>
          <p:cNvPr id="35" name="chatbot">
            <a:hlinkClick r:id="" action="ppaction://media"/>
            <a:extLst>
              <a:ext uri="{FF2B5EF4-FFF2-40B4-BE49-F238E27FC236}">
                <a16:creationId xmlns:a16="http://schemas.microsoft.com/office/drawing/2014/main" id="{B15BC852-3C1E-165D-20AE-F02C1257678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19200" y="685800"/>
            <a:ext cx="9753600" cy="5486400"/>
          </a:xfrm>
          <a:prstGeom prst="rect">
            <a:avLst/>
          </a:prstGeom>
        </p:spPr>
      </p:pic>
    </p:spTree>
    <p:extLst>
      <p:ext uri="{BB962C8B-B14F-4D97-AF65-F5344CB8AC3E}">
        <p14:creationId xmlns:p14="http://schemas.microsoft.com/office/powerpoint/2010/main" val="197482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5"/>
                </p:tgtEl>
              </p:cMediaNode>
            </p:video>
            <p:seq concurrent="1" nextAc="seek">
              <p:cTn id="8" restart="whenNotActive" fill="hold" evtFilter="cancelBubble" nodeType="interactiveSeq">
                <p:stCondLst>
                  <p:cond evt="onClick" delay="0">
                    <p:tgtEl>
                      <p:spTgt spid="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809" y="134473"/>
            <a:ext cx="4669026" cy="914400"/>
          </a:xfrm>
        </p:spPr>
        <p:txBody>
          <a:bodyPr>
            <a:normAutofit/>
          </a:bodyPr>
          <a:lstStyle/>
          <a:p>
            <a:r>
              <a:rPr lang="en-US" sz="4000" b="1">
                <a:latin typeface="Times New Roman" panose="02020603050405020304" pitchFamily="18" charset="0"/>
                <a:cs typeface="Times New Roman" panose="02020603050405020304" pitchFamily="18" charset="0"/>
              </a:rPr>
              <a:t>RỦI RO BẢO MẬT</a:t>
            </a:r>
          </a:p>
        </p:txBody>
      </p:sp>
      <p:sp>
        <p:nvSpPr>
          <p:cNvPr id="5" name="Rectangle 2"/>
          <p:cNvSpPr>
            <a:spLocks noGrp="1" noChangeArrowheads="1"/>
          </p:cNvSpPr>
          <p:nvPr>
            <p:ph type="body" idx="1"/>
          </p:nvPr>
        </p:nvSpPr>
        <p:spPr bwMode="auto">
          <a:xfrm>
            <a:off x="0" y="1674230"/>
            <a:ext cx="710004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solidFill>
                  <a:schemeClr val="accent1">
                    <a:lumMod val="40000"/>
                    <a:lumOff val="60000"/>
                  </a:schemeClr>
                </a:solidFill>
                <a:effectLst/>
              </a:rPr>
              <a:t>Rò rỉ dữ liệu cá nhân: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Người dùng vô tình chia sẻ thông tin nhạy cảm (CMND, mật khẩu...).</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Dữ liệu hội thoại có thể bị lưu và khai thác trái phép.</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accent1">
                    <a:lumMod val="40000"/>
                    <a:lumOff val="60000"/>
                  </a:schemeClr>
                </a:solidFill>
                <a:effectLst/>
              </a:rPr>
              <a:t> Một số tổ chức cấm nhân viên dùng ChatGPT để tránh lộ thông tin.</a:t>
            </a:r>
          </a:p>
          <a:p>
            <a:pPr marL="0" marR="0" lvl="0" indent="0" algn="just" defTabSz="914400" rtl="0" eaLnBrk="0" fontAlgn="base" latinLnBrk="0" hangingPunct="0">
              <a:lnSpc>
                <a:spcPct val="100000"/>
              </a:lnSpc>
              <a:spcBef>
                <a:spcPct val="0"/>
              </a:spcBef>
              <a:spcAft>
                <a:spcPct val="0"/>
              </a:spcAft>
              <a:buClrTx/>
              <a:buSzTx/>
              <a:tabLst/>
            </a:pPr>
            <a:br>
              <a:rPr kumimoji="0" lang="vi-VN" altLang="en-US" sz="1800" b="0" i="0" u="none" strike="noStrike" cap="none" normalizeH="0" baseline="0">
                <a:ln>
                  <a:noFill/>
                </a:ln>
                <a:solidFill>
                  <a:schemeClr val="accent1">
                    <a:lumMod val="40000"/>
                    <a:lumOff val="60000"/>
                  </a:schemeClr>
                </a:solidFill>
                <a:effectLst/>
              </a:rPr>
            </a:br>
            <a:r>
              <a:rPr kumimoji="0" lang="en-US" altLang="en-US" sz="1800" b="0" i="0" u="none" strike="noStrike" cap="none" normalizeH="0" baseline="0">
                <a:ln>
                  <a:noFill/>
                </a:ln>
                <a:solidFill>
                  <a:schemeClr val="accent1">
                    <a:lumMod val="40000"/>
                    <a:lumOff val="60000"/>
                  </a:schemeClr>
                </a:solidFill>
                <a:effectLst/>
              </a:rPr>
              <a:t>Sai lệch hoặc thao túng thông tin: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AI có thể tạo ra nội dung sai lệch (“hallucination”).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Dễ bị lợi dụng để phát tán tin giả, lừa đảo.</a:t>
            </a:r>
          </a:p>
          <a:p>
            <a:pPr marL="0" marR="0" lvl="0" indent="0" algn="just" defTabSz="914400" rtl="0" eaLnBrk="0" fontAlgn="base" latinLnBrk="0" hangingPunct="0">
              <a:lnSpc>
                <a:spcPct val="100000"/>
              </a:lnSpc>
              <a:spcBef>
                <a:spcPct val="0"/>
              </a:spcBef>
              <a:spcAft>
                <a:spcPct val="0"/>
              </a:spcAft>
              <a:buClrTx/>
              <a:buSzTx/>
              <a:tabLst/>
            </a:pPr>
            <a:br>
              <a:rPr kumimoji="0" lang="vi-VN" altLang="en-US" sz="1800" b="0" i="0" u="none" strike="noStrike" cap="none" normalizeH="0" baseline="0">
                <a:ln>
                  <a:noFill/>
                </a:ln>
                <a:solidFill>
                  <a:schemeClr val="accent1">
                    <a:lumMod val="40000"/>
                    <a:lumOff val="60000"/>
                  </a:schemeClr>
                </a:solidFill>
                <a:effectLst/>
              </a:rPr>
            </a:br>
            <a:r>
              <a:rPr kumimoji="0" lang="en-US" altLang="en-US" sz="1800" b="0" i="0" u="none" strike="noStrike" cap="none" normalizeH="0" baseline="0">
                <a:ln>
                  <a:noFill/>
                </a:ln>
                <a:solidFill>
                  <a:schemeClr val="accent1">
                    <a:lumMod val="40000"/>
                    <a:lumOff val="60000"/>
                  </a:schemeClr>
                </a:solidFill>
                <a:effectLst/>
              </a:rPr>
              <a:t>Tấn công mạng &amp; khai thác hệ thống: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Hacker tấn công API, prompt injection.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Lỗ hổng trong tích hợp chatbot với hệ thống khác (Slack, CRM...).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accent1">
                  <a:lumMod val="40000"/>
                  <a:lumOff val="60000"/>
                </a:schemeClr>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0" y="1674230"/>
            <a:ext cx="5405719" cy="3353268"/>
          </a:xfrm>
          <a:prstGeom prst="rect">
            <a:avLst/>
          </a:prstGeom>
        </p:spPr>
      </p:pic>
    </p:spTree>
    <p:extLst>
      <p:ext uri="{BB962C8B-B14F-4D97-AF65-F5344CB8AC3E}">
        <p14:creationId xmlns:p14="http://schemas.microsoft.com/office/powerpoint/2010/main" val="27163227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CE12C2FA-3740-4055-BA8A-74A1458F4A51}">
  <ds:schemaRefs>
    <ds:schemaRef ds:uri="http://schemas.microsoft.com/sharepoint/v3/contenttype/forms"/>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5B3C4-7FB6-414C-8C24-8862C0E6C9F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1220</Words>
  <Application>Microsoft Office PowerPoint</Application>
  <PresentationFormat>Widescreen</PresentationFormat>
  <Paragraphs>118</Paragraphs>
  <Slides>12</Slides>
  <Notes>9</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Celestial</vt:lpstr>
      <vt:lpstr>Dự án 2: Phân tích so sánh các công cụ CNTT </vt:lpstr>
      <vt:lpstr>Tổng quan </vt:lpstr>
      <vt:lpstr> Sự phát triển của từng loại Chatbot AI hiện nay</vt:lpstr>
      <vt:lpstr> Sự phát triển của từng loại Chatbot AI hiện nay</vt:lpstr>
      <vt:lpstr> Sự phát triển của từng loại Chatbot AI hiện nay</vt:lpstr>
      <vt:lpstr> Sự phát triển của từng loại Chatbot AI hiện nay</vt:lpstr>
      <vt:lpstr>So sánh ưu điểm và nhược điểm</vt:lpstr>
      <vt:lpstr>PowerPoint Presentation</vt:lpstr>
      <vt:lpstr>RỦI RO BẢO MẬT</vt:lpstr>
      <vt:lpstr>BIỆN PHÁP VÀ CHÍNH SÁCH BẢO MẬT</vt:lpstr>
      <vt:lpstr>KHUNG PHÁP LÝ &amp; XU HƯỚNG PHÁT TRIỂN AN TOÀN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13</cp:revision>
  <dcterms:created xsi:type="dcterms:W3CDTF">2025-11-05T07:03:06Z</dcterms:created>
  <dcterms:modified xsi:type="dcterms:W3CDTF">2025-11-07T13:04:14Z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